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2"/>
  </p:notesMasterIdLst>
  <p:sldIdLst>
    <p:sldId id="256" r:id="rId2"/>
    <p:sldId id="274" r:id="rId3"/>
    <p:sldId id="257" r:id="rId4"/>
    <p:sldId id="258" r:id="rId5"/>
    <p:sldId id="259" r:id="rId6"/>
    <p:sldId id="260" r:id="rId7"/>
    <p:sldId id="275" r:id="rId8"/>
    <p:sldId id="276" r:id="rId9"/>
    <p:sldId id="279" r:id="rId10"/>
    <p:sldId id="261" r:id="rId11"/>
    <p:sldId id="262" r:id="rId12"/>
    <p:sldId id="271" r:id="rId13"/>
    <p:sldId id="272" r:id="rId14"/>
    <p:sldId id="278" r:id="rId15"/>
    <p:sldId id="263" r:id="rId16"/>
    <p:sldId id="264" r:id="rId17"/>
    <p:sldId id="265" r:id="rId18"/>
    <p:sldId id="266" r:id="rId19"/>
    <p:sldId id="267" r:id="rId20"/>
    <p:sldId id="270" r:id="rId21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0"/>
  </p:normalViewPr>
  <p:slideViewPr>
    <p:cSldViewPr>
      <p:cViewPr varScale="1">
        <p:scale>
          <a:sx n="66" d="100"/>
          <a:sy n="66" d="100"/>
        </p:scale>
        <p:origin x="-151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9B12FC-4FE0-4FCB-A041-C51E4BE083CF}" type="doc">
      <dgm:prSet loTypeId="urn:microsoft.com/office/officeart/2005/8/layout/vList6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AD67F210-B31C-4D37-9DDB-3B796CABEA23}">
      <dgm:prSet phldrT="[文字]"/>
      <dgm:spPr/>
      <dgm:t>
        <a:bodyPr/>
        <a:lstStyle/>
        <a:p>
          <a:r>
            <a:rPr lang="zh-TW" altLang="en-US" dirty="0" smtClean="0"/>
            <a:t>動機</a:t>
          </a:r>
          <a:endParaRPr lang="zh-TW" altLang="en-US" dirty="0"/>
        </a:p>
      </dgm:t>
    </dgm:pt>
    <dgm:pt modelId="{61AFEC7F-F9ED-4D56-8068-BB486A985864}" type="parTrans" cxnId="{8086889F-7BCF-4D3E-8D02-CA44794949CF}">
      <dgm:prSet/>
      <dgm:spPr/>
      <dgm:t>
        <a:bodyPr/>
        <a:lstStyle/>
        <a:p>
          <a:endParaRPr lang="zh-TW" altLang="en-US"/>
        </a:p>
      </dgm:t>
    </dgm:pt>
    <dgm:pt modelId="{0426F197-DA25-47E7-84BB-B40D854C9DA9}" type="sibTrans" cxnId="{8086889F-7BCF-4D3E-8D02-CA44794949CF}">
      <dgm:prSet/>
      <dgm:spPr/>
      <dgm:t>
        <a:bodyPr/>
        <a:lstStyle/>
        <a:p>
          <a:endParaRPr lang="zh-TW" altLang="en-US"/>
        </a:p>
      </dgm:t>
    </dgm:pt>
    <dgm:pt modelId="{350F91E0-F5DE-457F-8B1E-2CAAF47F7E93}">
      <dgm:prSet phldrT="[文字]" custT="1"/>
      <dgm:spPr/>
      <dgm:t>
        <a:bodyPr/>
        <a:lstStyle/>
        <a:p>
          <a:r>
            <a:rPr lang="zh-TW" altLang="en-US" sz="2400" dirty="0" smtClean="0"/>
            <a:t>提神必需品</a:t>
          </a:r>
          <a:endParaRPr lang="zh-TW" altLang="en-US" sz="2400" dirty="0"/>
        </a:p>
      </dgm:t>
    </dgm:pt>
    <dgm:pt modelId="{B6585C9C-0B6F-43D5-B515-0CD4F4784A6F}" type="parTrans" cxnId="{DB92E3A4-AD08-4812-9B61-F6AEE080D781}">
      <dgm:prSet/>
      <dgm:spPr/>
      <dgm:t>
        <a:bodyPr/>
        <a:lstStyle/>
        <a:p>
          <a:endParaRPr lang="zh-TW" altLang="en-US"/>
        </a:p>
      </dgm:t>
    </dgm:pt>
    <dgm:pt modelId="{5E27B565-702F-44A5-9788-A775AEDFF457}" type="sibTrans" cxnId="{DB92E3A4-AD08-4812-9B61-F6AEE080D781}">
      <dgm:prSet/>
      <dgm:spPr/>
      <dgm:t>
        <a:bodyPr/>
        <a:lstStyle/>
        <a:p>
          <a:endParaRPr lang="zh-TW" altLang="en-US"/>
        </a:p>
      </dgm:t>
    </dgm:pt>
    <dgm:pt modelId="{C96F9118-F56C-47B7-8349-0A15FACBB7AE}">
      <dgm:prSet phldrT="[文字]" custT="1"/>
      <dgm:spPr/>
      <dgm:t>
        <a:bodyPr/>
        <a:lstStyle/>
        <a:p>
          <a:r>
            <a:rPr lang="zh-TW" altLang="en-US" sz="2400" dirty="0" smtClean="0"/>
            <a:t>領導品牌</a:t>
          </a:r>
          <a:endParaRPr lang="zh-TW" altLang="en-US" sz="2400" dirty="0"/>
        </a:p>
      </dgm:t>
    </dgm:pt>
    <dgm:pt modelId="{27D9C1A5-3458-431D-B986-58FFDEAB775E}" type="parTrans" cxnId="{3E4A679B-A6C5-43DA-9CEB-CD93FA95A192}">
      <dgm:prSet/>
      <dgm:spPr/>
      <dgm:t>
        <a:bodyPr/>
        <a:lstStyle/>
        <a:p>
          <a:endParaRPr lang="zh-TW" altLang="en-US"/>
        </a:p>
      </dgm:t>
    </dgm:pt>
    <dgm:pt modelId="{BF4A5AC5-83A1-4FA8-A72B-8173824AD5DD}" type="sibTrans" cxnId="{3E4A679B-A6C5-43DA-9CEB-CD93FA95A192}">
      <dgm:prSet/>
      <dgm:spPr/>
      <dgm:t>
        <a:bodyPr/>
        <a:lstStyle/>
        <a:p>
          <a:endParaRPr lang="zh-TW" altLang="en-US"/>
        </a:p>
      </dgm:t>
    </dgm:pt>
    <dgm:pt modelId="{34B39639-4BD5-4B15-94B6-3661B8E19F44}">
      <dgm:prSet phldrT="[文字]"/>
      <dgm:spPr/>
      <dgm:t>
        <a:bodyPr/>
        <a:lstStyle/>
        <a:p>
          <a:r>
            <a:rPr lang="zh-TW" altLang="en-US" dirty="0" smtClean="0"/>
            <a:t>目的</a:t>
          </a:r>
          <a:endParaRPr lang="zh-TW" altLang="en-US" dirty="0"/>
        </a:p>
      </dgm:t>
    </dgm:pt>
    <dgm:pt modelId="{337FCAEF-6F49-48A0-9642-27A73223DF2C}" type="parTrans" cxnId="{4744C906-5C40-4425-843B-D6BE94C1B1C2}">
      <dgm:prSet/>
      <dgm:spPr/>
      <dgm:t>
        <a:bodyPr/>
        <a:lstStyle/>
        <a:p>
          <a:endParaRPr lang="zh-TW" altLang="en-US"/>
        </a:p>
      </dgm:t>
    </dgm:pt>
    <dgm:pt modelId="{D67E2BC3-A0F0-4E93-9BF5-538C3BCDB3AE}" type="sibTrans" cxnId="{4744C906-5C40-4425-843B-D6BE94C1B1C2}">
      <dgm:prSet/>
      <dgm:spPr/>
      <dgm:t>
        <a:bodyPr/>
        <a:lstStyle/>
        <a:p>
          <a:endParaRPr lang="zh-TW" altLang="en-US"/>
        </a:p>
      </dgm:t>
    </dgm:pt>
    <dgm:pt modelId="{1A1D64AE-92E0-46A0-8DB5-D1B8F83D718A}">
      <dgm:prSet phldrT="[文字]"/>
      <dgm:spPr/>
      <dgm:t>
        <a:bodyPr/>
        <a:lstStyle/>
        <a:p>
          <a:r>
            <a:rPr lang="zh-TW" dirty="0" smtClean="0"/>
            <a:t>重量及長度製程上品質管制能力</a:t>
          </a:r>
          <a:endParaRPr lang="zh-TW" altLang="en-US" dirty="0"/>
        </a:p>
      </dgm:t>
    </dgm:pt>
    <dgm:pt modelId="{2BFBA21A-9E38-4E81-9B7C-D8212B3263DC}" type="parTrans" cxnId="{F87A8B7F-B0F7-45AB-960E-C06F6CB468CC}">
      <dgm:prSet/>
      <dgm:spPr/>
      <dgm:t>
        <a:bodyPr/>
        <a:lstStyle/>
        <a:p>
          <a:endParaRPr lang="zh-TW" altLang="en-US"/>
        </a:p>
      </dgm:t>
    </dgm:pt>
    <dgm:pt modelId="{AF4FECE1-D621-4F65-893E-4685A7A9A1AA}" type="sibTrans" cxnId="{F87A8B7F-B0F7-45AB-960E-C06F6CB468CC}">
      <dgm:prSet/>
      <dgm:spPr/>
      <dgm:t>
        <a:bodyPr/>
        <a:lstStyle/>
        <a:p>
          <a:endParaRPr lang="zh-TW" altLang="en-US"/>
        </a:p>
      </dgm:t>
    </dgm:pt>
    <dgm:pt modelId="{4E9C97D3-936C-4526-916F-3A19DF567718}">
      <dgm:prSet phldrT="[文字]" custT="1"/>
      <dgm:spPr/>
      <dgm:t>
        <a:bodyPr/>
        <a:lstStyle/>
        <a:p>
          <a:r>
            <a:rPr lang="zh-TW" altLang="en-US" sz="2400" dirty="0" smtClean="0"/>
            <a:t>最常見的口味：超涼薄荷</a:t>
          </a:r>
          <a:endParaRPr lang="zh-TW" altLang="en-US" sz="2400" dirty="0"/>
        </a:p>
      </dgm:t>
    </dgm:pt>
    <dgm:pt modelId="{24E696B6-8EF8-49C9-9B80-A1585D429845}" type="parTrans" cxnId="{376E5EA8-1618-434C-AC2D-30D36316DF5A}">
      <dgm:prSet/>
      <dgm:spPr/>
      <dgm:t>
        <a:bodyPr/>
        <a:lstStyle/>
        <a:p>
          <a:endParaRPr lang="zh-TW" altLang="en-US"/>
        </a:p>
      </dgm:t>
    </dgm:pt>
    <dgm:pt modelId="{9F4AE770-11CC-4B8D-B4A2-F04731EDC92D}" type="sibTrans" cxnId="{376E5EA8-1618-434C-AC2D-30D36316DF5A}">
      <dgm:prSet/>
      <dgm:spPr/>
      <dgm:t>
        <a:bodyPr/>
        <a:lstStyle/>
        <a:p>
          <a:endParaRPr lang="zh-TW" altLang="en-US"/>
        </a:p>
      </dgm:t>
    </dgm:pt>
    <dgm:pt modelId="{CE511F81-E177-4EAD-B244-26B7871F1592}">
      <dgm:prSet phldrT="[文字]"/>
      <dgm:spPr/>
      <dgm:t>
        <a:bodyPr/>
        <a:lstStyle/>
        <a:p>
          <a:r>
            <a:rPr lang="zh-TW" altLang="en-US" dirty="0" smtClean="0"/>
            <a:t>量測人員變異與儀器精密度</a:t>
          </a:r>
          <a:endParaRPr lang="zh-TW" altLang="en-US" dirty="0"/>
        </a:p>
      </dgm:t>
    </dgm:pt>
    <dgm:pt modelId="{056855AF-BCF3-491F-A48A-D74BD77A2DCB}" type="parTrans" cxnId="{520AA747-65D3-4316-A3CE-222E4721BD33}">
      <dgm:prSet/>
      <dgm:spPr/>
      <dgm:t>
        <a:bodyPr/>
        <a:lstStyle/>
        <a:p>
          <a:endParaRPr lang="zh-TW" altLang="en-US"/>
        </a:p>
      </dgm:t>
    </dgm:pt>
    <dgm:pt modelId="{E86444C6-5972-4D97-B2BE-D96B34B757C6}" type="sibTrans" cxnId="{520AA747-65D3-4316-A3CE-222E4721BD33}">
      <dgm:prSet/>
      <dgm:spPr/>
      <dgm:t>
        <a:bodyPr/>
        <a:lstStyle/>
        <a:p>
          <a:endParaRPr lang="zh-TW" altLang="en-US"/>
        </a:p>
      </dgm:t>
    </dgm:pt>
    <dgm:pt modelId="{37317032-2651-4872-9B1C-A216C1939AA7}" type="pres">
      <dgm:prSet presAssocID="{059B12FC-4FE0-4FCB-A041-C51E4BE083C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CB3F7FC9-D7C2-4F3C-9403-440967E834DB}" type="pres">
      <dgm:prSet presAssocID="{AD67F210-B31C-4D37-9DDB-3B796CABEA23}" presName="linNode" presStyleCnt="0"/>
      <dgm:spPr/>
    </dgm:pt>
    <dgm:pt modelId="{1066029B-7A7B-429C-A279-5FCC0ECA302C}" type="pres">
      <dgm:prSet presAssocID="{AD67F210-B31C-4D37-9DDB-3B796CABEA23}" presName="parentShp" presStyleLbl="node1" presStyleIdx="0" presStyleCnt="2" custLinFactNeighborY="-2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23B1267-10C9-4AA8-8558-9EEB7548388A}" type="pres">
      <dgm:prSet presAssocID="{AD67F210-B31C-4D37-9DDB-3B796CABEA23}" presName="childShp" presStyleLbl="bgAccFollowNode1" presStyleIdx="0" presStyleCnt="2" custScaleX="12103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AF30F0F-0DF0-46E6-8113-8397EB38DEF2}" type="pres">
      <dgm:prSet presAssocID="{0426F197-DA25-47E7-84BB-B40D854C9DA9}" presName="spacing" presStyleCnt="0"/>
      <dgm:spPr/>
    </dgm:pt>
    <dgm:pt modelId="{2D472ACA-668C-4C34-B2B2-AC8A0FC08A3C}" type="pres">
      <dgm:prSet presAssocID="{34B39639-4BD5-4B15-94B6-3661B8E19F44}" presName="linNode" presStyleCnt="0"/>
      <dgm:spPr/>
    </dgm:pt>
    <dgm:pt modelId="{9FD11B71-AFDE-42A1-8824-7AB865217102}" type="pres">
      <dgm:prSet presAssocID="{34B39639-4BD5-4B15-94B6-3661B8E19F44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8010D5A-A4E1-4744-B4AB-173254F73240}" type="pres">
      <dgm:prSet presAssocID="{34B39639-4BD5-4B15-94B6-3661B8E19F44}" presName="childShp" presStyleLbl="bgAccFollowNode1" presStyleIdx="1" presStyleCnt="2" custScaleX="119577" custScaleY="9299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20AA747-65D3-4316-A3CE-222E4721BD33}" srcId="{34B39639-4BD5-4B15-94B6-3661B8E19F44}" destId="{CE511F81-E177-4EAD-B244-26B7871F1592}" srcOrd="1" destOrd="0" parTransId="{056855AF-BCF3-491F-A48A-D74BD77A2DCB}" sibTransId="{E86444C6-5972-4D97-B2BE-D96B34B757C6}"/>
    <dgm:cxn modelId="{FF01DAB5-6E68-429F-90D2-921B21EAE834}" type="presOf" srcId="{CE511F81-E177-4EAD-B244-26B7871F1592}" destId="{A8010D5A-A4E1-4744-B4AB-173254F73240}" srcOrd="0" destOrd="1" presId="urn:microsoft.com/office/officeart/2005/8/layout/vList6"/>
    <dgm:cxn modelId="{376E5EA8-1618-434C-AC2D-30D36316DF5A}" srcId="{AD67F210-B31C-4D37-9DDB-3B796CABEA23}" destId="{4E9C97D3-936C-4526-916F-3A19DF567718}" srcOrd="2" destOrd="0" parTransId="{24E696B6-8EF8-49C9-9B80-A1585D429845}" sibTransId="{9F4AE770-11CC-4B8D-B4A2-F04731EDC92D}"/>
    <dgm:cxn modelId="{BE86EA77-C545-4FDF-AEFE-81E4472A7A57}" type="presOf" srcId="{AD67F210-B31C-4D37-9DDB-3B796CABEA23}" destId="{1066029B-7A7B-429C-A279-5FCC0ECA302C}" srcOrd="0" destOrd="0" presId="urn:microsoft.com/office/officeart/2005/8/layout/vList6"/>
    <dgm:cxn modelId="{A39F4F65-7FB3-4C9F-8AFC-B34ACC36E6F2}" type="presOf" srcId="{4E9C97D3-936C-4526-916F-3A19DF567718}" destId="{323B1267-10C9-4AA8-8558-9EEB7548388A}" srcOrd="0" destOrd="2" presId="urn:microsoft.com/office/officeart/2005/8/layout/vList6"/>
    <dgm:cxn modelId="{8086889F-7BCF-4D3E-8D02-CA44794949CF}" srcId="{059B12FC-4FE0-4FCB-A041-C51E4BE083CF}" destId="{AD67F210-B31C-4D37-9DDB-3B796CABEA23}" srcOrd="0" destOrd="0" parTransId="{61AFEC7F-F9ED-4D56-8068-BB486A985864}" sibTransId="{0426F197-DA25-47E7-84BB-B40D854C9DA9}"/>
    <dgm:cxn modelId="{4744C906-5C40-4425-843B-D6BE94C1B1C2}" srcId="{059B12FC-4FE0-4FCB-A041-C51E4BE083CF}" destId="{34B39639-4BD5-4B15-94B6-3661B8E19F44}" srcOrd="1" destOrd="0" parTransId="{337FCAEF-6F49-48A0-9642-27A73223DF2C}" sibTransId="{D67E2BC3-A0F0-4E93-9BF5-538C3BCDB3AE}"/>
    <dgm:cxn modelId="{EE970DD6-0233-413D-A860-51D6A000B9AB}" type="presOf" srcId="{059B12FC-4FE0-4FCB-A041-C51E4BE083CF}" destId="{37317032-2651-4872-9B1C-A216C1939AA7}" srcOrd="0" destOrd="0" presId="urn:microsoft.com/office/officeart/2005/8/layout/vList6"/>
    <dgm:cxn modelId="{F87A8B7F-B0F7-45AB-960E-C06F6CB468CC}" srcId="{34B39639-4BD5-4B15-94B6-3661B8E19F44}" destId="{1A1D64AE-92E0-46A0-8DB5-D1B8F83D718A}" srcOrd="0" destOrd="0" parTransId="{2BFBA21A-9E38-4E81-9B7C-D8212B3263DC}" sibTransId="{AF4FECE1-D621-4F65-893E-4685A7A9A1AA}"/>
    <dgm:cxn modelId="{161719C5-EABC-4260-9B11-F28CD9014CBB}" type="presOf" srcId="{1A1D64AE-92E0-46A0-8DB5-D1B8F83D718A}" destId="{A8010D5A-A4E1-4744-B4AB-173254F73240}" srcOrd="0" destOrd="0" presId="urn:microsoft.com/office/officeart/2005/8/layout/vList6"/>
    <dgm:cxn modelId="{6A9C0C6B-D1DB-4664-A10B-67AE11454287}" type="presOf" srcId="{350F91E0-F5DE-457F-8B1E-2CAAF47F7E93}" destId="{323B1267-10C9-4AA8-8558-9EEB7548388A}" srcOrd="0" destOrd="0" presId="urn:microsoft.com/office/officeart/2005/8/layout/vList6"/>
    <dgm:cxn modelId="{CFE97157-187B-4ED0-B502-2225E77289A5}" type="presOf" srcId="{C96F9118-F56C-47B7-8349-0A15FACBB7AE}" destId="{323B1267-10C9-4AA8-8558-9EEB7548388A}" srcOrd="0" destOrd="1" presId="urn:microsoft.com/office/officeart/2005/8/layout/vList6"/>
    <dgm:cxn modelId="{3E4A679B-A6C5-43DA-9CEB-CD93FA95A192}" srcId="{AD67F210-B31C-4D37-9DDB-3B796CABEA23}" destId="{C96F9118-F56C-47B7-8349-0A15FACBB7AE}" srcOrd="1" destOrd="0" parTransId="{27D9C1A5-3458-431D-B986-58FFDEAB775E}" sibTransId="{BF4A5AC5-83A1-4FA8-A72B-8173824AD5DD}"/>
    <dgm:cxn modelId="{0626CB7F-2528-4496-9EFF-495857FAB8DC}" type="presOf" srcId="{34B39639-4BD5-4B15-94B6-3661B8E19F44}" destId="{9FD11B71-AFDE-42A1-8824-7AB865217102}" srcOrd="0" destOrd="0" presId="urn:microsoft.com/office/officeart/2005/8/layout/vList6"/>
    <dgm:cxn modelId="{DB92E3A4-AD08-4812-9B61-F6AEE080D781}" srcId="{AD67F210-B31C-4D37-9DDB-3B796CABEA23}" destId="{350F91E0-F5DE-457F-8B1E-2CAAF47F7E93}" srcOrd="0" destOrd="0" parTransId="{B6585C9C-0B6F-43D5-B515-0CD4F4784A6F}" sibTransId="{5E27B565-702F-44A5-9788-A775AEDFF457}"/>
    <dgm:cxn modelId="{DE23A75C-E583-4C40-9A2B-E8468D8364EA}" type="presParOf" srcId="{37317032-2651-4872-9B1C-A216C1939AA7}" destId="{CB3F7FC9-D7C2-4F3C-9403-440967E834DB}" srcOrd="0" destOrd="0" presId="urn:microsoft.com/office/officeart/2005/8/layout/vList6"/>
    <dgm:cxn modelId="{9305801D-B37A-4C9C-87B3-4DE187073701}" type="presParOf" srcId="{CB3F7FC9-D7C2-4F3C-9403-440967E834DB}" destId="{1066029B-7A7B-429C-A279-5FCC0ECA302C}" srcOrd="0" destOrd="0" presId="urn:microsoft.com/office/officeart/2005/8/layout/vList6"/>
    <dgm:cxn modelId="{BB1DDBAD-C605-453F-8236-A71BA2B6A40C}" type="presParOf" srcId="{CB3F7FC9-D7C2-4F3C-9403-440967E834DB}" destId="{323B1267-10C9-4AA8-8558-9EEB7548388A}" srcOrd="1" destOrd="0" presId="urn:microsoft.com/office/officeart/2005/8/layout/vList6"/>
    <dgm:cxn modelId="{377366E2-6C35-4144-962A-9FA244AA9FA0}" type="presParOf" srcId="{37317032-2651-4872-9B1C-A216C1939AA7}" destId="{8AF30F0F-0DF0-46E6-8113-8397EB38DEF2}" srcOrd="1" destOrd="0" presId="urn:microsoft.com/office/officeart/2005/8/layout/vList6"/>
    <dgm:cxn modelId="{311279B9-52AD-4BC2-9896-BAAFE5B9CB21}" type="presParOf" srcId="{37317032-2651-4872-9B1C-A216C1939AA7}" destId="{2D472ACA-668C-4C34-B2B2-AC8A0FC08A3C}" srcOrd="2" destOrd="0" presId="urn:microsoft.com/office/officeart/2005/8/layout/vList6"/>
    <dgm:cxn modelId="{C851035D-D1FE-4BD8-A243-32EF302DA761}" type="presParOf" srcId="{2D472ACA-668C-4C34-B2B2-AC8A0FC08A3C}" destId="{9FD11B71-AFDE-42A1-8824-7AB865217102}" srcOrd="0" destOrd="0" presId="urn:microsoft.com/office/officeart/2005/8/layout/vList6"/>
    <dgm:cxn modelId="{441B8F79-483C-45EB-A163-638FD0AD4530}" type="presParOf" srcId="{2D472ACA-668C-4C34-B2B2-AC8A0FC08A3C}" destId="{A8010D5A-A4E1-4744-B4AB-173254F7324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23B1267-10C9-4AA8-8558-9EEB7548388A}">
      <dsp:nvSpPr>
        <dsp:cNvPr id="0" name=""/>
        <dsp:cNvSpPr/>
      </dsp:nvSpPr>
      <dsp:spPr>
        <a:xfrm>
          <a:off x="2429886" y="413"/>
          <a:ext cx="4409990" cy="1611214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/>
            <a:t>提神必需品</a:t>
          </a:r>
          <a:endParaRPr lang="zh-TW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/>
            <a:t>領導品牌</a:t>
          </a:r>
          <a:endParaRPr lang="zh-TW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400" kern="1200" dirty="0" smtClean="0"/>
            <a:t>最常見的口味：超涼薄荷</a:t>
          </a:r>
          <a:endParaRPr lang="zh-TW" altLang="en-US" sz="2400" kern="1200" dirty="0"/>
        </a:p>
      </dsp:txBody>
      <dsp:txXfrm>
        <a:off x="2429886" y="413"/>
        <a:ext cx="4409990" cy="1611214"/>
      </dsp:txXfrm>
    </dsp:sp>
    <dsp:sp modelId="{1066029B-7A7B-429C-A279-5FCC0ECA302C}">
      <dsp:nvSpPr>
        <dsp:cNvPr id="0" name=""/>
        <dsp:cNvSpPr/>
      </dsp:nvSpPr>
      <dsp:spPr>
        <a:xfrm>
          <a:off x="882" y="0"/>
          <a:ext cx="2429004" cy="161121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6500" kern="1200" dirty="0" smtClean="0"/>
            <a:t>動機</a:t>
          </a:r>
          <a:endParaRPr lang="zh-TW" altLang="en-US" sz="6500" kern="1200" dirty="0"/>
        </a:p>
      </dsp:txBody>
      <dsp:txXfrm>
        <a:off x="882" y="0"/>
        <a:ext cx="2429004" cy="1611214"/>
      </dsp:txXfrm>
    </dsp:sp>
    <dsp:sp modelId="{A8010D5A-A4E1-4744-B4AB-173254F73240}">
      <dsp:nvSpPr>
        <dsp:cNvPr id="0" name=""/>
        <dsp:cNvSpPr/>
      </dsp:nvSpPr>
      <dsp:spPr>
        <a:xfrm>
          <a:off x="2449061" y="1829197"/>
          <a:ext cx="4390346" cy="1498316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1769134"/>
            <a:satOff val="-2316"/>
            <a:lumOff val="-1137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-1769134"/>
              <a:satOff val="-2316"/>
              <a:lumOff val="-11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2300" kern="1200" dirty="0" smtClean="0"/>
            <a:t>重量及長度製程上品質管制能力</a:t>
          </a:r>
          <a:endParaRPr lang="zh-TW" alt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300" kern="1200" dirty="0" smtClean="0"/>
            <a:t>量測人員變異與儀器精密度</a:t>
          </a:r>
          <a:endParaRPr lang="zh-TW" altLang="en-US" sz="2300" kern="1200" dirty="0"/>
        </a:p>
      </dsp:txBody>
      <dsp:txXfrm>
        <a:off x="2449061" y="1829197"/>
        <a:ext cx="4390346" cy="1498316"/>
      </dsp:txXfrm>
    </dsp:sp>
    <dsp:sp modelId="{9FD11B71-AFDE-42A1-8824-7AB865217102}">
      <dsp:nvSpPr>
        <dsp:cNvPr id="0" name=""/>
        <dsp:cNvSpPr/>
      </dsp:nvSpPr>
      <dsp:spPr>
        <a:xfrm>
          <a:off x="1352" y="1772748"/>
          <a:ext cx="2447709" cy="1611214"/>
        </a:xfrm>
        <a:prstGeom prst="roundRect">
          <a:avLst/>
        </a:prstGeom>
        <a:solidFill>
          <a:schemeClr val="accent5">
            <a:hueOff val="-1837137"/>
            <a:satOff val="270"/>
            <a:lumOff val="-6471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6500" kern="1200" dirty="0" smtClean="0"/>
            <a:t>目的</a:t>
          </a:r>
          <a:endParaRPr lang="zh-TW" altLang="en-US" sz="6500" kern="1200" dirty="0"/>
        </a:p>
      </dsp:txBody>
      <dsp:txXfrm>
        <a:off x="1352" y="1772748"/>
        <a:ext cx="2447709" cy="16112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1843B68-73A4-4180-86CD-CDCC1066497A}" type="datetimeFigureOut">
              <a:rPr lang="zh-TW" altLang="en-US"/>
              <a:pPr>
                <a:defRPr/>
              </a:pPr>
              <a:t>2012/1/9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BDD1150-12B9-4FF5-BD8B-D4CFD58F785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E9935-73BB-4E7F-87D4-89892E54F75B}" type="datetime1">
              <a:rPr lang="zh-TW" altLang="en-US"/>
              <a:pPr>
                <a:defRPr/>
              </a:pPr>
              <a:t>2012/1/9</a:t>
            </a:fld>
            <a:endParaRPr lang="zh-TW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75600" y="6492875"/>
            <a:ext cx="1162050" cy="365125"/>
          </a:xfrm>
        </p:spPr>
        <p:txBody>
          <a:bodyPr/>
          <a:lstStyle>
            <a:lvl1pPr>
              <a:defRPr sz="1800" smtClean="0"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07C9959A-16A9-4A56-934D-B3D1DCAA1989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7D787-48BA-4377-B090-64C11C851FE5}" type="datetime1">
              <a:rPr lang="zh-TW" altLang="en-US"/>
              <a:pPr>
                <a:defRPr/>
              </a:pPr>
              <a:t>2012/1/9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A6272-7287-4EC9-8F71-CBE4D72E8A0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A0AC4-142C-4FB2-ABCB-F777B820FDCF}" type="datetime1">
              <a:rPr lang="zh-TW" altLang="en-US"/>
              <a:pPr>
                <a:defRPr/>
              </a:pPr>
              <a:t>2012/1/9</a:t>
            </a:fld>
            <a:endParaRPr lang="zh-TW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FBC66-1179-4DB1-81E6-864F5B0F062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A9F58-05F4-466E-A84F-A65E79A67B2F}" type="datetime1">
              <a:rPr lang="zh-TW" altLang="en-US"/>
              <a:pPr>
                <a:defRPr/>
              </a:pPr>
              <a:t>2012/1/9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81950" y="6480175"/>
            <a:ext cx="11620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94DBB-D899-4B26-96D9-B3EC5950AB5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689AB-FE8D-43A0-9485-816177AD1ABF}" type="datetime1">
              <a:rPr lang="zh-TW" altLang="en-US"/>
              <a:pPr>
                <a:defRPr/>
              </a:pPr>
              <a:t>2012/1/9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73493-3B4D-4342-916A-AF0D5AABD14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EA8AD-559C-42F7-BC8F-3AD3DCCBA554}" type="datetime1">
              <a:rPr lang="zh-TW" altLang="en-US"/>
              <a:pPr>
                <a:defRPr/>
              </a:pPr>
              <a:t>2012/1/9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319A8-0FE4-4598-99A5-5B25DBB22BA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B5FCC-1975-48C7-8D65-F5139F1329F9}" type="datetime1">
              <a:rPr lang="zh-TW" altLang="en-US"/>
              <a:pPr>
                <a:defRPr/>
              </a:pPr>
              <a:t>2012/1/9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147FF-633A-4D42-A2B0-CD532ADF6AB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72462-8CB2-44C8-AB8D-E68E7C10BBDC}" type="datetime1">
              <a:rPr lang="zh-TW" altLang="en-US"/>
              <a:pPr>
                <a:defRPr/>
              </a:pPr>
              <a:t>2012/1/9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FC974-154D-48A1-A967-9EF9926CA26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E153D-D7FA-49C7-AFFE-40AB031409BD}" type="datetime1">
              <a:rPr lang="zh-TW" altLang="en-US"/>
              <a:pPr>
                <a:defRPr/>
              </a:pPr>
              <a:t>2012/1/9</a:t>
            </a:fld>
            <a:endParaRPr lang="zh-TW" alt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86E3F-3601-441A-84B8-B79DCC59895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7AC5A-1D98-428E-84F7-C8903B622647}" type="datetime1">
              <a:rPr lang="zh-TW" altLang="en-US"/>
              <a:pPr>
                <a:defRPr/>
              </a:pPr>
              <a:t>2012/1/9</a:t>
            </a:fld>
            <a:endParaRPr lang="zh-TW" alt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E6A35-2E47-40D8-954A-43A7BE2A3CA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03662-68DE-4267-BDB2-BB754C099C2B}" type="datetime1">
              <a:rPr lang="zh-TW" altLang="en-US"/>
              <a:pPr>
                <a:defRPr/>
              </a:pPr>
              <a:t>2012/1/9</a:t>
            </a:fld>
            <a:endParaRPr lang="zh-TW" alt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99E7D-C92B-4091-82DA-6FB885FC8CD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grpSp>
        <p:nvGrpSpPr>
          <p:cNvPr id="7171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sp>
        <p:nvSpPr>
          <p:cNvPr id="717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F296396-A7FC-465A-B6A5-B59131EDE78D}" type="datetime1">
              <a:rPr lang="zh-TW" altLang="en-US"/>
              <a:pPr>
                <a:defRPr/>
              </a:pPr>
              <a:t>2012/1/9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7350" y="6492875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lang="zh-TW" altLang="en-US" sz="1800" kern="120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pPr>
              <a:defRPr/>
            </a:pPr>
            <a:fld id="{BF5CFAED-45EA-4EEA-A3DC-5DAB4E71A6E2}" type="slidenum">
              <a:rPr lang="en-US" altLang="zh-TW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17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標楷體" pitchFamily="65" charset="-12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標楷體" pitchFamily="65" charset="-12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標楷體" pitchFamily="65" charset="-12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標楷體" pitchFamily="65" charset="-12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9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標題 1"/>
          <p:cNvSpPr>
            <a:spLocks noGrp="1"/>
          </p:cNvSpPr>
          <p:nvPr>
            <p:ph type="ctrTitle"/>
          </p:nvPr>
        </p:nvSpPr>
        <p:spPr>
          <a:xfrm>
            <a:off x="1116013" y="692150"/>
            <a:ext cx="6983412" cy="2665413"/>
          </a:xfrm>
        </p:spPr>
        <p:txBody>
          <a:bodyPr/>
          <a:lstStyle/>
          <a:p>
            <a:r>
              <a:rPr lang="zh-TW" altLang="en-US" b="1" smtClean="0">
                <a:solidFill>
                  <a:schemeClr val="bg1"/>
                </a:solidFill>
              </a:rPr>
              <a:t>量測變異分析</a:t>
            </a:r>
            <a:r>
              <a:rPr lang="en-US" altLang="zh-TW" b="1" smtClean="0">
                <a:solidFill>
                  <a:schemeClr val="bg1"/>
                </a:solidFill>
              </a:rPr>
              <a:t/>
            </a:r>
            <a:br>
              <a:rPr lang="en-US" altLang="zh-TW" b="1" smtClean="0">
                <a:solidFill>
                  <a:schemeClr val="bg1"/>
                </a:solidFill>
              </a:rPr>
            </a:br>
            <a:r>
              <a:rPr lang="en-US" altLang="zh-TW" sz="4000" b="1" smtClean="0">
                <a:solidFill>
                  <a:schemeClr val="bg1"/>
                </a:solidFill>
              </a:rPr>
              <a:t>Airwaves </a:t>
            </a:r>
            <a:r>
              <a:rPr lang="zh-TW" altLang="en-US" sz="4000" b="1" smtClean="0">
                <a:solidFill>
                  <a:schemeClr val="bg1"/>
                </a:solidFill>
              </a:rPr>
              <a:t>口香糖之長度與重量</a:t>
            </a:r>
          </a:p>
        </p:txBody>
      </p:sp>
      <p:sp>
        <p:nvSpPr>
          <p:cNvPr id="19459" name="副標題 2"/>
          <p:cNvSpPr>
            <a:spLocks noGrp="1"/>
          </p:cNvSpPr>
          <p:nvPr>
            <p:ph type="subTitle" idx="1"/>
          </p:nvPr>
        </p:nvSpPr>
        <p:spPr>
          <a:xfrm>
            <a:off x="1547813" y="3573463"/>
            <a:ext cx="6400800" cy="2049462"/>
          </a:xfrm>
        </p:spPr>
        <p:txBody>
          <a:bodyPr/>
          <a:lstStyle/>
          <a:p>
            <a:pPr algn="r"/>
            <a:r>
              <a:rPr lang="zh-TW" altLang="en-US" sz="2600" smtClean="0">
                <a:solidFill>
                  <a:schemeClr val="bg1"/>
                </a:solidFill>
              </a:rPr>
              <a:t>第五組  林芊妏 </a:t>
            </a:r>
            <a:endParaRPr lang="en-US" altLang="zh-TW" sz="2600" smtClean="0">
              <a:solidFill>
                <a:schemeClr val="bg1"/>
              </a:solidFill>
            </a:endParaRPr>
          </a:p>
          <a:p>
            <a:pPr algn="r"/>
            <a:r>
              <a:rPr lang="zh-TW" altLang="en-US" sz="2600" smtClean="0">
                <a:solidFill>
                  <a:schemeClr val="bg1"/>
                </a:solidFill>
              </a:rPr>
              <a:t>陳瑾儀 </a:t>
            </a:r>
            <a:endParaRPr lang="en-US" altLang="zh-TW" sz="2600" smtClean="0">
              <a:solidFill>
                <a:schemeClr val="bg1"/>
              </a:solidFill>
            </a:endParaRPr>
          </a:p>
          <a:p>
            <a:pPr algn="r"/>
            <a:r>
              <a:rPr lang="zh-TW" altLang="en-US" sz="2600" smtClean="0">
                <a:solidFill>
                  <a:schemeClr val="bg1"/>
                </a:solidFill>
              </a:rPr>
              <a:t>蔡慧瑩</a:t>
            </a:r>
            <a:endParaRPr lang="en-US" altLang="zh-TW" sz="2600" smtClean="0">
              <a:solidFill>
                <a:schemeClr val="bg1"/>
              </a:solidFill>
            </a:endParaRPr>
          </a:p>
          <a:p>
            <a:pPr algn="r"/>
            <a:r>
              <a:rPr lang="zh-TW" altLang="en-US" sz="2600" smtClean="0">
                <a:solidFill>
                  <a:schemeClr val="bg1"/>
                </a:solidFill>
              </a:rPr>
              <a:t>指導教授：潘浙楠 教授</a:t>
            </a:r>
          </a:p>
        </p:txBody>
      </p:sp>
      <p:sp>
        <p:nvSpPr>
          <p:cNvPr id="19460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1652D3A-030B-4E6C-A1BE-3D28397BE959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91"/>
          <p:cNvGraphicFramePr>
            <a:graphicFrameLocks noChangeAspect="1"/>
          </p:cNvGraphicFramePr>
          <p:nvPr/>
        </p:nvGraphicFramePr>
        <p:xfrm>
          <a:off x="1368425" y="2349500"/>
          <a:ext cx="6407150" cy="4271963"/>
        </p:xfrm>
        <a:graphic>
          <a:graphicData uri="http://schemas.openxmlformats.org/presentationml/2006/ole">
            <p:oleObj spid="_x0000_s1026" name="Graph" r:id="rId3" imgW="5486400" imgH="3657600" progId="MtbGraph.Document.16">
              <p:embed/>
            </p:oleObj>
          </a:graphicData>
        </a:graphic>
      </p:graphicFrame>
      <p:sp>
        <p:nvSpPr>
          <p:cNvPr id="2" name="標題 1"/>
          <p:cNvSpPr>
            <a:spLocks noGrp="1" noRot="1" noChangeAspect="1" noMove="1" noResize="1" noEditPoints="1" noAdjustHandles="1" noChangeArrowheads="1" noChangeShapeType="1" noTextEdit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blipFill rotWithShape="1">
            <a:blip r:embed="rId4" cstate="print"/>
            <a:stretch>
              <a:fillRect b="-4390"/>
            </a:stretch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TW" altLang="en-US">
                <a:noFill/>
              </a:rPr>
              <a:t> </a:t>
            </a:r>
          </a:p>
        </p:txBody>
      </p:sp>
      <p:sp>
        <p:nvSpPr>
          <p:cNvPr id="10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sp>
        <p:nvSpPr>
          <p:cNvPr id="103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grpSp>
        <p:nvGrpSpPr>
          <p:cNvPr id="3" name="群組 14"/>
          <p:cNvGrpSpPr>
            <a:grpSpLocks/>
          </p:cNvGrpSpPr>
          <p:nvPr/>
        </p:nvGrpSpPr>
        <p:grpSpPr bwMode="auto">
          <a:xfrm>
            <a:off x="1377950" y="2349500"/>
            <a:ext cx="6388100" cy="4281488"/>
            <a:chOff x="1377557" y="2348880"/>
            <a:chExt cx="6388885" cy="4282405"/>
          </a:xfrm>
        </p:grpSpPr>
        <p:graphicFrame>
          <p:nvGraphicFramePr>
            <p:cNvPr id="1027" name="Object 192"/>
            <p:cNvGraphicFramePr>
              <a:graphicFrameLocks noChangeAspect="1"/>
            </p:cNvGraphicFramePr>
            <p:nvPr/>
          </p:nvGraphicFramePr>
          <p:xfrm>
            <a:off x="1377557" y="2348880"/>
            <a:ext cx="6388885" cy="4282405"/>
          </p:xfrm>
          <a:graphic>
            <a:graphicData uri="http://schemas.openxmlformats.org/presentationml/2006/ole">
              <p:oleObj spid="_x0000_s1027" name="Graph" r:id="rId5" imgW="5486400" imgH="3657600" progId="MtbGraph.Document.16">
                <p:embed/>
              </p:oleObj>
            </a:graphicData>
          </a:graphic>
        </p:graphicFrame>
        <p:sp>
          <p:nvSpPr>
            <p:cNvPr id="13" name="橢圓 12"/>
            <p:cNvSpPr/>
            <p:nvPr/>
          </p:nvSpPr>
          <p:spPr>
            <a:xfrm>
              <a:off x="5724666" y="4652836"/>
              <a:ext cx="358819" cy="360439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</p:grpSp>
      <p:sp>
        <p:nvSpPr>
          <p:cNvPr id="103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sp>
        <p:nvSpPr>
          <p:cNvPr id="1034" name="內容版面配置區 1"/>
          <p:cNvSpPr txBox="1">
            <a:spLocks/>
          </p:cNvSpPr>
          <p:nvPr/>
        </p:nvSpPr>
        <p:spPr bwMode="auto">
          <a:xfrm>
            <a:off x="871538" y="1844675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kumimoji="0" lang="zh-TW" altLang="en-US" sz="2400">
                <a:solidFill>
                  <a:schemeClr val="tx2"/>
                </a:solidFill>
                <a:latin typeface="Candara" pitchFamily="34" charset="0"/>
                <a:ea typeface="標楷體" pitchFamily="65" charset="-120"/>
              </a:rPr>
              <a:t>口香糖長度</a:t>
            </a:r>
            <a:r>
              <a:rPr kumimoji="0" lang="en-US" altLang="zh-TW" sz="2400">
                <a:solidFill>
                  <a:schemeClr val="tx2"/>
                </a:solidFill>
                <a:latin typeface="Candara" pitchFamily="34" charset="0"/>
                <a:ea typeface="標楷體" pitchFamily="65" charset="-120"/>
              </a:rPr>
              <a:t>(mm)</a:t>
            </a:r>
            <a:endParaRPr kumimoji="0" lang="zh-TW" altLang="en-US" sz="2400">
              <a:solidFill>
                <a:schemeClr val="tx2"/>
              </a:solidFill>
              <a:latin typeface="Candara" pitchFamily="34" charset="0"/>
              <a:ea typeface="標楷體" pitchFamily="65" charset="-120"/>
            </a:endParaRPr>
          </a:p>
          <a:p>
            <a:pPr marL="273050" indent="-273050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endParaRPr kumimoji="0" lang="zh-TW" altLang="en-US" sz="2400">
              <a:solidFill>
                <a:schemeClr val="tx2"/>
              </a:solidFill>
              <a:latin typeface="Candara" pitchFamily="34" charset="0"/>
              <a:ea typeface="標楷體" pitchFamily="65" charset="-120"/>
            </a:endParaRPr>
          </a:p>
        </p:txBody>
      </p:sp>
      <p:grpSp>
        <p:nvGrpSpPr>
          <p:cNvPr id="10" name="群組 15"/>
          <p:cNvGrpSpPr>
            <a:grpSpLocks/>
          </p:cNvGrpSpPr>
          <p:nvPr/>
        </p:nvGrpSpPr>
        <p:grpSpPr bwMode="auto">
          <a:xfrm>
            <a:off x="1368425" y="2349500"/>
            <a:ext cx="6407150" cy="4279900"/>
            <a:chOff x="1367644" y="2348880"/>
            <a:chExt cx="6408712" cy="4280187"/>
          </a:xfrm>
        </p:grpSpPr>
        <p:graphicFrame>
          <p:nvGraphicFramePr>
            <p:cNvPr id="1028" name="Object 193"/>
            <p:cNvGraphicFramePr>
              <a:graphicFrameLocks noChangeAspect="1"/>
            </p:cNvGraphicFramePr>
            <p:nvPr/>
          </p:nvGraphicFramePr>
          <p:xfrm>
            <a:off x="1367644" y="2348880"/>
            <a:ext cx="6408712" cy="4280187"/>
          </p:xfrm>
          <a:graphic>
            <a:graphicData uri="http://schemas.openxmlformats.org/presentationml/2006/ole">
              <p:oleObj spid="_x0000_s1028" name="Graph" r:id="rId6" imgW="5486400" imgH="3657600" progId="MtbGraph.Document.16">
                <p:embed/>
              </p:oleObj>
            </a:graphicData>
          </a:graphic>
        </p:graphicFrame>
        <p:sp>
          <p:nvSpPr>
            <p:cNvPr id="14" name="橢圓 13"/>
            <p:cNvSpPr/>
            <p:nvPr/>
          </p:nvSpPr>
          <p:spPr>
            <a:xfrm>
              <a:off x="5724806" y="4820784"/>
              <a:ext cx="358862" cy="358799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</p:grpSp>
      <p:sp>
        <p:nvSpPr>
          <p:cNvPr id="1036" name="投影片編號版面配置區 1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29CD486-DF26-4119-9C4F-EFB9B1824806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內容版面配置區 1"/>
          <p:cNvSpPr>
            <a:spLocks noGrp="1"/>
          </p:cNvSpPr>
          <p:nvPr>
            <p:ph idx="1"/>
          </p:nvPr>
        </p:nvSpPr>
        <p:spPr>
          <a:xfrm>
            <a:off x="871538" y="1844675"/>
            <a:ext cx="7408862" cy="3451225"/>
          </a:xfrm>
        </p:spPr>
        <p:txBody>
          <a:bodyPr/>
          <a:lstStyle/>
          <a:p>
            <a:r>
              <a:rPr lang="zh-TW" altLang="en-US" smtClean="0"/>
              <a:t>口香糖長度</a:t>
            </a:r>
            <a:r>
              <a:rPr lang="en-US" altLang="zh-TW" smtClean="0"/>
              <a:t>(mm)</a:t>
            </a:r>
          </a:p>
          <a:p>
            <a:r>
              <a:rPr lang="zh-TW" altLang="en-US" smtClean="0"/>
              <a:t>修正</a:t>
            </a:r>
            <a:r>
              <a:rPr lang="en-US" altLang="zh-TW" smtClean="0"/>
              <a:t>: (22.10+22.09)/2=22.095</a:t>
            </a:r>
            <a:endParaRPr lang="zh-TW" altLang="en-US" smtClean="0"/>
          </a:p>
          <a:p>
            <a:endParaRPr lang="zh-TW" altLang="en-US" smtClean="0"/>
          </a:p>
        </p:txBody>
      </p:sp>
      <p:sp>
        <p:nvSpPr>
          <p:cNvPr id="3" name="標題 2"/>
          <p:cNvSpPr>
            <a:spLocks noGrp="1" noRot="1" noChangeAspect="1" noMove="1" noResize="1" noEditPoints="1" noAdjustHandles="1" noChangeArrowheads="1" noChangeShapeType="1" noTextEdit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blipFill rotWithShape="1">
            <a:blip r:embed="rId3" cstate="print"/>
            <a:stretch>
              <a:fillRect b="-4390"/>
            </a:stretch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TW" altLang="en-US">
                <a:noFill/>
              </a:rPr>
              <a:t> </a:t>
            </a:r>
          </a:p>
        </p:txBody>
      </p:sp>
      <p:sp>
        <p:nvSpPr>
          <p:cNvPr id="20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sp>
        <p:nvSpPr>
          <p:cNvPr id="205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sp>
        <p:nvSpPr>
          <p:cNvPr id="2056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sp>
        <p:nvSpPr>
          <p:cNvPr id="205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sp>
        <p:nvSpPr>
          <p:cNvPr id="2058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graphicFrame>
        <p:nvGraphicFramePr>
          <p:cNvPr id="2050" name="Object 134"/>
          <p:cNvGraphicFramePr>
            <a:graphicFrameLocks noChangeAspect="1"/>
          </p:cNvGraphicFramePr>
          <p:nvPr/>
        </p:nvGraphicFramePr>
        <p:xfrm>
          <a:off x="1476375" y="2722563"/>
          <a:ext cx="6191250" cy="4135437"/>
        </p:xfrm>
        <a:graphic>
          <a:graphicData uri="http://schemas.openxmlformats.org/presentationml/2006/ole">
            <p:oleObj spid="_x0000_s2050" name="Graph" r:id="rId4" imgW="5486400" imgH="3657600" progId="MtbGraph.Document.16">
              <p:embed/>
            </p:oleObj>
          </a:graphicData>
        </a:graphic>
      </p:graphicFrame>
      <p:sp>
        <p:nvSpPr>
          <p:cNvPr id="2059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graphicFrame>
        <p:nvGraphicFramePr>
          <p:cNvPr id="16" name="Object 135"/>
          <p:cNvGraphicFramePr>
            <a:graphicFrameLocks noChangeAspect="1"/>
          </p:cNvGraphicFramePr>
          <p:nvPr/>
        </p:nvGraphicFramePr>
        <p:xfrm>
          <a:off x="1476375" y="2722563"/>
          <a:ext cx="6191250" cy="4135437"/>
        </p:xfrm>
        <a:graphic>
          <a:graphicData uri="http://schemas.openxmlformats.org/presentationml/2006/ole">
            <p:oleObj spid="_x0000_s2051" name="Graph" r:id="rId5" imgW="5486400" imgH="3657600" progId="MtbGraph.Document.16">
              <p:embed/>
            </p:oleObj>
          </a:graphicData>
        </a:graphic>
      </p:graphicFrame>
      <p:sp>
        <p:nvSpPr>
          <p:cNvPr id="2060" name="投影片編號版面配置區 1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D69CA85-C01B-453E-B282-37FE14E6EA73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 noRot="1" noChangeAspect="1" noMove="1" noResize="1" noEditPoints="1" noAdjustHandles="1" noChangeArrowheads="1" noChangeShapeType="1" noTextEdit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blipFill rotWithShape="1">
            <a:blip r:embed="rId3" cstate="print"/>
            <a:stretch>
              <a:fillRect b="-4390"/>
            </a:stretch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TW" altLang="en-US">
                <a:noFill/>
              </a:rPr>
              <a:t> </a:t>
            </a:r>
          </a:p>
        </p:txBody>
      </p:sp>
      <p:sp>
        <p:nvSpPr>
          <p:cNvPr id="3078" name="內容版面配置區 1"/>
          <p:cNvSpPr>
            <a:spLocks noGrp="1"/>
          </p:cNvSpPr>
          <p:nvPr>
            <p:ph idx="1"/>
          </p:nvPr>
        </p:nvSpPr>
        <p:spPr>
          <a:xfrm>
            <a:off x="871538" y="1844675"/>
            <a:ext cx="7408862" cy="3451225"/>
          </a:xfrm>
        </p:spPr>
        <p:txBody>
          <a:bodyPr/>
          <a:lstStyle/>
          <a:p>
            <a:r>
              <a:rPr lang="zh-TW" altLang="en-US" smtClean="0"/>
              <a:t>口香糖重量</a:t>
            </a:r>
            <a:r>
              <a:rPr lang="en-US" altLang="zh-TW" smtClean="0"/>
              <a:t>(g)</a:t>
            </a:r>
            <a:endParaRPr lang="zh-TW" altLang="en-US" smtClean="0"/>
          </a:p>
          <a:p>
            <a:endParaRPr lang="zh-TW" altLang="en-US" smtClean="0"/>
          </a:p>
        </p:txBody>
      </p:sp>
      <p:sp>
        <p:nvSpPr>
          <p:cNvPr id="307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graphicFrame>
        <p:nvGraphicFramePr>
          <p:cNvPr id="3074" name="Object 178"/>
          <p:cNvGraphicFramePr>
            <a:graphicFrameLocks noChangeAspect="1"/>
          </p:cNvGraphicFramePr>
          <p:nvPr/>
        </p:nvGraphicFramePr>
        <p:xfrm>
          <a:off x="1619250" y="2349500"/>
          <a:ext cx="6265863" cy="4175125"/>
        </p:xfrm>
        <a:graphic>
          <a:graphicData uri="http://schemas.openxmlformats.org/presentationml/2006/ole">
            <p:oleObj spid="_x0000_s3074" name="Graph" r:id="rId4" imgW="5486400" imgH="3657600" progId="MtbGraph.Document.16">
              <p:embed/>
            </p:oleObj>
          </a:graphicData>
        </a:graphic>
      </p:graphicFrame>
      <p:sp>
        <p:nvSpPr>
          <p:cNvPr id="30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graphicFrame>
        <p:nvGraphicFramePr>
          <p:cNvPr id="8" name="Object 179"/>
          <p:cNvGraphicFramePr>
            <a:graphicFrameLocks noChangeAspect="1"/>
          </p:cNvGraphicFramePr>
          <p:nvPr/>
        </p:nvGraphicFramePr>
        <p:xfrm>
          <a:off x="1598613" y="2349500"/>
          <a:ext cx="6272212" cy="4181475"/>
        </p:xfrm>
        <a:graphic>
          <a:graphicData uri="http://schemas.openxmlformats.org/presentationml/2006/ole">
            <p:oleObj spid="_x0000_s3075" name="Graph" r:id="rId5" imgW="5486400" imgH="3657600" progId="MtbGraph.Document.16">
              <p:embed/>
            </p:oleObj>
          </a:graphicData>
        </a:graphic>
      </p:graphicFrame>
      <p:sp>
        <p:nvSpPr>
          <p:cNvPr id="308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grpSp>
        <p:nvGrpSpPr>
          <p:cNvPr id="2" name="群組 11"/>
          <p:cNvGrpSpPr>
            <a:grpSpLocks/>
          </p:cNvGrpSpPr>
          <p:nvPr/>
        </p:nvGrpSpPr>
        <p:grpSpPr bwMode="auto">
          <a:xfrm>
            <a:off x="1598613" y="2349500"/>
            <a:ext cx="6272212" cy="4181475"/>
            <a:chOff x="323528" y="2348880"/>
            <a:chExt cx="6272733" cy="4181822"/>
          </a:xfrm>
        </p:grpSpPr>
        <p:graphicFrame>
          <p:nvGraphicFramePr>
            <p:cNvPr id="3076" name="Object 180"/>
            <p:cNvGraphicFramePr>
              <a:graphicFrameLocks noChangeAspect="1"/>
            </p:cNvGraphicFramePr>
            <p:nvPr/>
          </p:nvGraphicFramePr>
          <p:xfrm>
            <a:off x="323528" y="2348880"/>
            <a:ext cx="6272733" cy="4181822"/>
          </p:xfrm>
          <a:graphic>
            <a:graphicData uri="http://schemas.openxmlformats.org/presentationml/2006/ole">
              <p:oleObj spid="_x0000_s3076" name="Graph" r:id="rId6" imgW="5486400" imgH="3657600" progId="MtbGraph.Document.16">
                <p:embed/>
              </p:oleObj>
            </a:graphicData>
          </a:graphic>
        </p:graphicFrame>
        <p:sp>
          <p:nvSpPr>
            <p:cNvPr id="11" name="橢圓 10"/>
            <p:cNvSpPr/>
            <p:nvPr/>
          </p:nvSpPr>
          <p:spPr>
            <a:xfrm>
              <a:off x="3224131" y="4627132"/>
              <a:ext cx="360393" cy="360392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</p:grpSp>
      <p:sp>
        <p:nvSpPr>
          <p:cNvPr id="3083" name="投影片編號版面配置區 1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71A0B9C-E750-416C-99F6-C06AF7145924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 noRot="1" noChangeAspect="1" noMove="1" noResize="1" noEditPoints="1" noAdjustHandles="1" noChangeArrowheads="1" noChangeShapeType="1" noTextEdit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blipFill rotWithShape="1">
            <a:blip r:embed="rId3" cstate="print"/>
            <a:stretch>
              <a:fillRect b="-4390"/>
            </a:stretch>
          </a:blip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TW" altLang="en-US">
                <a:noFill/>
              </a:rPr>
              <a:t> </a:t>
            </a:r>
          </a:p>
        </p:txBody>
      </p:sp>
      <p:sp>
        <p:nvSpPr>
          <p:cNvPr id="4100" name="內容版面配置區 1"/>
          <p:cNvSpPr>
            <a:spLocks noGrp="1"/>
          </p:cNvSpPr>
          <p:nvPr>
            <p:ph idx="1"/>
          </p:nvPr>
        </p:nvSpPr>
        <p:spPr>
          <a:xfrm>
            <a:off x="871538" y="1844675"/>
            <a:ext cx="7408862" cy="3451225"/>
          </a:xfrm>
        </p:spPr>
        <p:txBody>
          <a:bodyPr/>
          <a:lstStyle/>
          <a:p>
            <a:r>
              <a:rPr lang="zh-TW" altLang="en-US" smtClean="0"/>
              <a:t>口香糖重量</a:t>
            </a:r>
            <a:r>
              <a:rPr lang="en-US" altLang="zh-TW" smtClean="0"/>
              <a:t>(g)</a:t>
            </a:r>
          </a:p>
          <a:p>
            <a:r>
              <a:rPr lang="zh-TW" altLang="en-US" smtClean="0"/>
              <a:t>修正後</a:t>
            </a:r>
            <a:r>
              <a:rPr lang="en-US" altLang="zh-TW" smtClean="0"/>
              <a:t>:</a:t>
            </a:r>
            <a:endParaRPr lang="zh-TW" altLang="en-US" smtClean="0"/>
          </a:p>
          <a:p>
            <a:endParaRPr lang="zh-TW" altLang="en-US" smtClean="0"/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sp>
        <p:nvSpPr>
          <p:cNvPr id="410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sp>
        <p:nvSpPr>
          <p:cNvPr id="410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sp>
        <p:nvSpPr>
          <p:cNvPr id="4104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graphicFrame>
        <p:nvGraphicFramePr>
          <p:cNvPr id="4098" name="Object 81"/>
          <p:cNvGraphicFramePr>
            <a:graphicFrameLocks noChangeAspect="1"/>
          </p:cNvGraphicFramePr>
          <p:nvPr/>
        </p:nvGraphicFramePr>
        <p:xfrm>
          <a:off x="1547813" y="2681288"/>
          <a:ext cx="6264275" cy="4176712"/>
        </p:xfrm>
        <a:graphic>
          <a:graphicData uri="http://schemas.openxmlformats.org/presentationml/2006/ole">
            <p:oleObj spid="_x0000_s4098" name="Graph" r:id="rId4" imgW="5486400" imgH="3657600" progId="MtbGraph.Document.16">
              <p:embed/>
            </p:oleObj>
          </a:graphicData>
        </a:graphic>
      </p:graphicFrame>
      <p:sp>
        <p:nvSpPr>
          <p:cNvPr id="4105" name="投影片編號版面配置區 1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0BAA818-7127-437A-BBD5-FB452915AB5B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9A41F63-22FA-4CDF-83F7-D9CC52B9F2C2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>
              <a:ea typeface="標楷體" pitchFamily="65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27088" y="2997200"/>
          <a:ext cx="7561262" cy="230346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12168"/>
                <a:gridCol w="1512168"/>
                <a:gridCol w="1512168"/>
                <a:gridCol w="1512168"/>
                <a:gridCol w="1512168"/>
              </a:tblGrid>
              <a:tr h="106741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Airwaves</a:t>
                      </a:r>
                      <a:r>
                        <a:rPr lang="zh-TW" altLang="en-US" sz="2400" dirty="0" smtClean="0"/>
                        <a:t>    口香糖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Total count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Mean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SE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err="1" smtClean="0"/>
                        <a:t>StDev</a:t>
                      </a:r>
                      <a:endParaRPr lang="zh-TW" altLang="en-US" sz="2400" dirty="0"/>
                    </a:p>
                  </a:txBody>
                  <a:tcPr anchor="ctr"/>
                </a:tc>
              </a:tr>
              <a:tr h="61842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/>
                        <a:t>長度</a:t>
                      </a:r>
                      <a:r>
                        <a:rPr lang="en-US" altLang="zh-TW" sz="2400" dirty="0" smtClean="0"/>
                        <a:t>(mm)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Calibri" pitchFamily="34" charset="0"/>
                          <a:cs typeface="Calibri" pitchFamily="34" charset="0"/>
                        </a:rPr>
                        <a:t>90</a:t>
                      </a:r>
                      <a:endParaRPr lang="zh-TW" altLang="en-US" sz="2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Calibri" pitchFamily="34" charset="0"/>
                          <a:cs typeface="Calibri" pitchFamily="34" charset="0"/>
                        </a:rPr>
                        <a:t>22.185</a:t>
                      </a:r>
                      <a:endParaRPr lang="zh-TW" altLang="en-US" sz="2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Calibri" pitchFamily="34" charset="0"/>
                          <a:cs typeface="Calibri" pitchFamily="34" charset="0"/>
                        </a:rPr>
                        <a:t>0.0136</a:t>
                      </a:r>
                      <a:endParaRPr lang="zh-TW" altLang="en-US" sz="2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dirty="0" smtClean="0">
                          <a:latin typeface="Calibri" pitchFamily="34" charset="0"/>
                          <a:cs typeface="Calibri" pitchFamily="34" charset="0"/>
                        </a:rPr>
                        <a:t>0.129</a:t>
                      </a:r>
                    </a:p>
                  </a:txBody>
                  <a:tcPr anchor="ctr"/>
                </a:tc>
              </a:tr>
              <a:tr h="61842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/>
                        <a:t>重量</a:t>
                      </a:r>
                      <a:r>
                        <a:rPr lang="en-US" altLang="zh-TW" sz="2400" dirty="0" smtClean="0"/>
                        <a:t>(g)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Calibri" pitchFamily="34" charset="0"/>
                          <a:cs typeface="Calibri" pitchFamily="34" charset="0"/>
                        </a:rPr>
                        <a:t>90</a:t>
                      </a:r>
                      <a:endParaRPr lang="zh-TW" altLang="en-US" sz="2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Calibri" pitchFamily="34" charset="0"/>
                          <a:cs typeface="Calibri" pitchFamily="34" charset="0"/>
                        </a:rPr>
                        <a:t>1.4218 </a:t>
                      </a:r>
                      <a:endParaRPr lang="zh-TW" altLang="en-US" sz="2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Calibri" pitchFamily="34" charset="0"/>
                          <a:cs typeface="Calibri" pitchFamily="34" charset="0"/>
                        </a:rPr>
                        <a:t>0.00450</a:t>
                      </a:r>
                      <a:endParaRPr lang="zh-TW" altLang="en-US" sz="2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dirty="0" smtClean="0">
                          <a:latin typeface="Calibri" pitchFamily="34" charset="0"/>
                          <a:cs typeface="Calibri" pitchFamily="34" charset="0"/>
                        </a:rPr>
                        <a:t>0.0427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8701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基本統計量</a:t>
            </a:r>
          </a:p>
        </p:txBody>
      </p:sp>
      <p:sp>
        <p:nvSpPr>
          <p:cNvPr id="28702" name="文字方塊 8"/>
          <p:cNvSpPr txBox="1">
            <a:spLocks noChangeArrowheads="1"/>
          </p:cNvSpPr>
          <p:nvPr/>
        </p:nvSpPr>
        <p:spPr bwMode="auto">
          <a:xfrm>
            <a:off x="755650" y="2463800"/>
            <a:ext cx="18716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latin typeface="Candara" pitchFamily="34" charset="0"/>
                <a:ea typeface="標楷體" pitchFamily="65" charset="-120"/>
              </a:rPr>
              <a:t>資料修正後：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圖片 12"/>
          <p:cNvPicPr>
            <a:picLocks noChangeAspect="1" noChangeArrowheads="1"/>
          </p:cNvPicPr>
          <p:nvPr/>
        </p:nvPicPr>
        <p:blipFill>
          <a:blip r:embed="rId2" cstate="print"/>
          <a:srcRect t="48132"/>
          <a:stretch>
            <a:fillRect/>
          </a:stretch>
        </p:blipFill>
        <p:spPr bwMode="auto">
          <a:xfrm>
            <a:off x="4716463" y="2201863"/>
            <a:ext cx="426402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圖片 11"/>
          <p:cNvPicPr>
            <a:picLocks noChangeAspect="1" noChangeArrowheads="1"/>
          </p:cNvPicPr>
          <p:nvPr/>
        </p:nvPicPr>
        <p:blipFill>
          <a:blip r:embed="rId2" cstate="print"/>
          <a:srcRect b="50972"/>
          <a:stretch>
            <a:fillRect/>
          </a:stretch>
        </p:blipFill>
        <p:spPr bwMode="auto">
          <a:xfrm>
            <a:off x="323850" y="2276475"/>
            <a:ext cx="4103688" cy="433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資料分析</a:t>
            </a:r>
            <a:r>
              <a:rPr lang="en-US" altLang="zh-TW" smtClean="0"/>
              <a:t>: Gage R&amp;R</a:t>
            </a:r>
            <a:endParaRPr lang="zh-TW" altLang="en-US" smtClean="0"/>
          </a:p>
        </p:txBody>
      </p:sp>
      <p:sp>
        <p:nvSpPr>
          <p:cNvPr id="29701" name="內容版面配置區 1"/>
          <p:cNvSpPr>
            <a:spLocks noGrp="1"/>
          </p:cNvSpPr>
          <p:nvPr>
            <p:ph idx="1"/>
          </p:nvPr>
        </p:nvSpPr>
        <p:spPr>
          <a:xfrm>
            <a:off x="871538" y="1844675"/>
            <a:ext cx="7408862" cy="3451225"/>
          </a:xfrm>
        </p:spPr>
        <p:txBody>
          <a:bodyPr/>
          <a:lstStyle/>
          <a:p>
            <a:r>
              <a:rPr lang="zh-TW" altLang="en-US" smtClean="0"/>
              <a:t>口香糖長度</a:t>
            </a:r>
            <a:r>
              <a:rPr lang="en-US" altLang="zh-TW" smtClean="0"/>
              <a:t>(mm)</a:t>
            </a:r>
            <a:endParaRPr lang="zh-TW" altLang="en-US" smtClean="0"/>
          </a:p>
          <a:p>
            <a:endParaRPr lang="zh-TW" altLang="en-US" smtClean="0"/>
          </a:p>
        </p:txBody>
      </p:sp>
      <p:sp>
        <p:nvSpPr>
          <p:cNvPr id="9" name="矩形 8"/>
          <p:cNvSpPr/>
          <p:nvPr/>
        </p:nvSpPr>
        <p:spPr>
          <a:xfrm>
            <a:off x="3932238" y="3363913"/>
            <a:ext cx="647700" cy="8572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3708400" y="5516563"/>
            <a:ext cx="647700" cy="5794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6948488" y="2565400"/>
            <a:ext cx="1079500" cy="15113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b="1" dirty="0"/>
          </a:p>
        </p:txBody>
      </p:sp>
      <p:sp>
        <p:nvSpPr>
          <p:cNvPr id="29705" name="投影片編號版面配置區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32EF00-EDED-476B-B873-9F8F755B18B6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資料分析</a:t>
            </a:r>
            <a:r>
              <a:rPr lang="en-US" altLang="zh-TW" smtClean="0"/>
              <a:t>: Gage R&amp;R</a:t>
            </a:r>
            <a:endParaRPr lang="zh-TW" altLang="en-US" smtClean="0"/>
          </a:p>
        </p:txBody>
      </p:sp>
      <p:sp>
        <p:nvSpPr>
          <p:cNvPr id="5124" name="內容版面配置區 1"/>
          <p:cNvSpPr>
            <a:spLocks noGrp="1"/>
          </p:cNvSpPr>
          <p:nvPr>
            <p:ph idx="1"/>
          </p:nvPr>
        </p:nvSpPr>
        <p:spPr>
          <a:xfrm>
            <a:off x="323850" y="1844675"/>
            <a:ext cx="7407275" cy="3451225"/>
          </a:xfrm>
        </p:spPr>
        <p:txBody>
          <a:bodyPr vert="eaVert" anchor="b"/>
          <a:lstStyle/>
          <a:p>
            <a:r>
              <a:rPr lang="zh-TW" altLang="en-US" smtClean="0"/>
              <a:t>口香糖長度</a:t>
            </a:r>
            <a:r>
              <a:rPr lang="en-US" altLang="zh-TW" smtClean="0"/>
              <a:t>(mm)</a:t>
            </a:r>
            <a:endParaRPr lang="zh-TW" altLang="en-US" smtClean="0"/>
          </a:p>
        </p:txBody>
      </p:sp>
      <p:sp>
        <p:nvSpPr>
          <p:cNvPr id="51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graphicFrame>
        <p:nvGraphicFramePr>
          <p:cNvPr id="5122" name="Object 44"/>
          <p:cNvGraphicFramePr>
            <a:graphicFrameLocks noChangeAspect="1"/>
          </p:cNvGraphicFramePr>
          <p:nvPr/>
        </p:nvGraphicFramePr>
        <p:xfrm>
          <a:off x="947738" y="1484313"/>
          <a:ext cx="7656512" cy="5099050"/>
        </p:xfrm>
        <a:graphic>
          <a:graphicData uri="http://schemas.openxmlformats.org/presentationml/2006/ole">
            <p:oleObj spid="_x0000_s5122" r:id="rId3" imgW="5486400" imgH="3657600" progId="">
              <p:embed/>
            </p:oleObj>
          </a:graphicData>
        </a:graphic>
      </p:graphicFrame>
      <p:sp>
        <p:nvSpPr>
          <p:cNvPr id="5126" name="投影片編號版面配置區 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B536C6E-9227-4F02-8326-F85776512016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圖片 9"/>
          <p:cNvPicPr>
            <a:picLocks noChangeAspect="1" noChangeArrowheads="1"/>
          </p:cNvPicPr>
          <p:nvPr/>
        </p:nvPicPr>
        <p:blipFill>
          <a:blip r:embed="rId2" cstate="print"/>
          <a:srcRect b="54401"/>
          <a:stretch>
            <a:fillRect/>
          </a:stretch>
        </p:blipFill>
        <p:spPr bwMode="auto">
          <a:xfrm>
            <a:off x="179388" y="2406650"/>
            <a:ext cx="4608512" cy="426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圖片 10"/>
          <p:cNvPicPr>
            <a:picLocks noChangeAspect="1" noChangeArrowheads="1"/>
          </p:cNvPicPr>
          <p:nvPr/>
        </p:nvPicPr>
        <p:blipFill>
          <a:blip r:embed="rId2" cstate="print"/>
          <a:srcRect t="46240"/>
          <a:stretch>
            <a:fillRect/>
          </a:stretch>
        </p:blipFill>
        <p:spPr bwMode="auto">
          <a:xfrm>
            <a:off x="4651375" y="2300288"/>
            <a:ext cx="4492625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資料分析</a:t>
            </a:r>
            <a:r>
              <a:rPr lang="en-US" altLang="zh-TW" smtClean="0"/>
              <a:t>: Gage R&amp;R</a:t>
            </a:r>
            <a:endParaRPr lang="zh-TW" altLang="en-US" smtClean="0"/>
          </a:p>
        </p:txBody>
      </p:sp>
      <p:sp>
        <p:nvSpPr>
          <p:cNvPr id="30725" name="內容版面配置區 1"/>
          <p:cNvSpPr>
            <a:spLocks noGrp="1"/>
          </p:cNvSpPr>
          <p:nvPr>
            <p:ph idx="1"/>
          </p:nvPr>
        </p:nvSpPr>
        <p:spPr>
          <a:xfrm>
            <a:off x="871538" y="1844675"/>
            <a:ext cx="7408862" cy="3451225"/>
          </a:xfrm>
        </p:spPr>
        <p:txBody>
          <a:bodyPr/>
          <a:lstStyle/>
          <a:p>
            <a:r>
              <a:rPr lang="zh-TW" altLang="en-US" smtClean="0"/>
              <a:t>口香糖重量</a:t>
            </a:r>
            <a:r>
              <a:rPr lang="en-US" altLang="zh-TW" smtClean="0"/>
              <a:t>(g)</a:t>
            </a:r>
            <a:endParaRPr lang="zh-TW" altLang="en-US" smtClean="0"/>
          </a:p>
          <a:p>
            <a:endParaRPr lang="zh-TW" altLang="en-US" smtClean="0"/>
          </a:p>
        </p:txBody>
      </p:sp>
      <p:sp>
        <p:nvSpPr>
          <p:cNvPr id="7" name="矩形 6"/>
          <p:cNvSpPr/>
          <p:nvPr/>
        </p:nvSpPr>
        <p:spPr>
          <a:xfrm>
            <a:off x="3779838" y="3141663"/>
            <a:ext cx="647700" cy="9350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3492500" y="5589588"/>
            <a:ext cx="647700" cy="6477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6659563" y="2708275"/>
            <a:ext cx="1081087" cy="13684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30729" name="投影片編號版面配置區 1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761E3B3-6B0D-4890-9203-5D339653A487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資料分析</a:t>
            </a:r>
            <a:r>
              <a:rPr lang="en-US" altLang="zh-TW" smtClean="0"/>
              <a:t>: Gage R&amp;R</a:t>
            </a:r>
            <a:endParaRPr lang="zh-TW" altLang="en-US" smtClean="0"/>
          </a:p>
        </p:txBody>
      </p:sp>
      <p:sp>
        <p:nvSpPr>
          <p:cNvPr id="6148" name="內容版面配置區 1"/>
          <p:cNvSpPr>
            <a:spLocks noGrp="1"/>
          </p:cNvSpPr>
          <p:nvPr>
            <p:ph idx="1"/>
          </p:nvPr>
        </p:nvSpPr>
        <p:spPr>
          <a:xfrm>
            <a:off x="468313" y="1844675"/>
            <a:ext cx="7407275" cy="3451225"/>
          </a:xfrm>
        </p:spPr>
        <p:txBody>
          <a:bodyPr vert="eaVert" anchor="b"/>
          <a:lstStyle/>
          <a:p>
            <a:r>
              <a:rPr lang="zh-TW" altLang="en-US" smtClean="0"/>
              <a:t>口香糖重量</a:t>
            </a:r>
            <a:r>
              <a:rPr lang="en-US" altLang="zh-TW" smtClean="0"/>
              <a:t>(g)</a:t>
            </a:r>
            <a:endParaRPr lang="zh-TW" altLang="en-US" smtClean="0"/>
          </a:p>
        </p:txBody>
      </p:sp>
      <p:sp>
        <p:nvSpPr>
          <p:cNvPr id="614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TW" altLang="en-US">
              <a:latin typeface="Candara" pitchFamily="34" charset="0"/>
              <a:ea typeface="標楷體" pitchFamily="65" charset="-120"/>
            </a:endParaRPr>
          </a:p>
        </p:txBody>
      </p:sp>
      <p:graphicFrame>
        <p:nvGraphicFramePr>
          <p:cNvPr id="6146" name="Object 44"/>
          <p:cNvGraphicFramePr>
            <a:graphicFrameLocks noChangeAspect="1"/>
          </p:cNvGraphicFramePr>
          <p:nvPr/>
        </p:nvGraphicFramePr>
        <p:xfrm>
          <a:off x="1042988" y="1571625"/>
          <a:ext cx="7632700" cy="5084763"/>
        </p:xfrm>
        <a:graphic>
          <a:graphicData uri="http://schemas.openxmlformats.org/presentationml/2006/ole">
            <p:oleObj spid="_x0000_s6146" r:id="rId3" imgW="5486400" imgH="3657600" progId="">
              <p:embed/>
            </p:oleObj>
          </a:graphicData>
        </a:graphic>
      </p:graphicFrame>
      <p:sp>
        <p:nvSpPr>
          <p:cNvPr id="6150" name="投影片編號版面配置區 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6F7CBF-261B-401B-9874-FE17094B2D2D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827088" y="3097213"/>
          <a:ext cx="7561262" cy="259238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520280"/>
                <a:gridCol w="2520280"/>
                <a:gridCol w="2520280"/>
              </a:tblGrid>
              <a:tr h="648072">
                <a:tc>
                  <a:txBody>
                    <a:bodyPr/>
                    <a:lstStyle/>
                    <a:p>
                      <a:pPr algn="ctr"/>
                      <a:endParaRPr lang="zh-TW" alt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 smtClean="0">
                          <a:solidFill>
                            <a:schemeClr val="bg1"/>
                          </a:solidFill>
                        </a:rPr>
                        <a:t>口香糖長度</a:t>
                      </a:r>
                      <a:r>
                        <a:rPr lang="en-US" altLang="zh-TW" sz="2400" b="1" dirty="0" smtClean="0">
                          <a:solidFill>
                            <a:schemeClr val="bg1"/>
                          </a:solidFill>
                        </a:rPr>
                        <a:t>(mm)</a:t>
                      </a:r>
                      <a:endParaRPr lang="zh-TW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b="1" dirty="0" smtClean="0">
                          <a:solidFill>
                            <a:schemeClr val="bg1"/>
                          </a:solidFill>
                        </a:rPr>
                        <a:t>口香糖重量</a:t>
                      </a:r>
                      <a:r>
                        <a:rPr lang="en-US" altLang="zh-TW" sz="2400" b="1" dirty="0" smtClean="0">
                          <a:solidFill>
                            <a:schemeClr val="bg1"/>
                          </a:solidFill>
                        </a:rPr>
                        <a:t>(g)</a:t>
                      </a:r>
                      <a:endParaRPr lang="zh-TW" alt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(LSL,USL)</a:t>
                      </a:r>
                      <a:endParaRPr lang="zh-TW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(21.669,22.701)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(1.251,1.5926)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P/T ratio</a:t>
                      </a:r>
                      <a:endParaRPr lang="zh-TW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0.05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0.0317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SNR</a:t>
                      </a:r>
                      <a:endParaRPr lang="zh-TW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18.776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34.2312</a:t>
                      </a:r>
                      <a:endParaRPr lang="zh-TW" altLang="en-US" sz="2400" b="0" kern="1200" dirty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1768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資料分析</a:t>
            </a:r>
            <a:r>
              <a:rPr lang="en-US" altLang="zh-TW" smtClean="0"/>
              <a:t>: P/T ratio</a:t>
            </a:r>
            <a:r>
              <a:rPr lang="zh-TW" altLang="en-US" smtClean="0">
                <a:latin typeface="新細明體" charset="-120"/>
                <a:ea typeface="新細明體" charset="-120"/>
              </a:rPr>
              <a:t>、</a:t>
            </a:r>
            <a:r>
              <a:rPr lang="en-US" altLang="zh-TW" smtClean="0"/>
              <a:t>SNR</a:t>
            </a:r>
            <a:endParaRPr lang="zh-TW" altLang="en-US" smtClean="0"/>
          </a:p>
        </p:txBody>
      </p:sp>
      <p:sp>
        <p:nvSpPr>
          <p:cNvPr id="31769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9588229-A583-4B82-B80F-4FAE812FFFC4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>
              <a:ea typeface="標楷體" pitchFamily="65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827088" y="2420938"/>
            <a:ext cx="2881312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>
                <a:latin typeface="+mn-lt"/>
                <a:ea typeface="+mn-ea"/>
              </a:rPr>
              <a:t>假設 </a:t>
            </a:r>
            <a:r>
              <a:rPr kumimoji="0" lang="en-US" altLang="zh-TW" sz="2000" b="1" dirty="0" err="1">
                <a:latin typeface="+mj-ea"/>
                <a:ea typeface="+mn-ea"/>
              </a:rPr>
              <a:t>Cp</a:t>
            </a:r>
            <a:r>
              <a:rPr kumimoji="0" lang="en-US" altLang="zh-TW" sz="2000" b="1" dirty="0">
                <a:latin typeface="+mj-ea"/>
                <a:ea typeface="+mn-ea"/>
              </a:rPr>
              <a:t>=1.33</a:t>
            </a:r>
            <a:r>
              <a:rPr kumimoji="0" lang="zh-TW" altLang="en-US" sz="2000" b="1" dirty="0">
                <a:latin typeface="+mj-ea"/>
                <a:ea typeface="+mn-ea"/>
              </a:rPr>
              <a:t> </a:t>
            </a:r>
            <a:r>
              <a:rPr kumimoji="0" lang="zh-TW" altLang="en-US" sz="2000" b="1" dirty="0">
                <a:latin typeface="+mn-lt"/>
                <a:ea typeface="+mn-ea"/>
              </a:rPr>
              <a:t>之</a:t>
            </a:r>
            <a:r>
              <a:rPr kumimoji="0" lang="zh-TW" altLang="en-US" sz="2000" b="1" dirty="0">
                <a:latin typeface="+mn-lt"/>
                <a:ea typeface="+mn-ea"/>
              </a:rPr>
              <a:t>規格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>
              <a:latin typeface="+mn-lt"/>
              <a:ea typeface="+mn-ea"/>
            </a:endParaRPr>
          </a:p>
        </p:txBody>
      </p:sp>
      <p:sp>
        <p:nvSpPr>
          <p:cNvPr id="31771" name="文字方塊 6"/>
          <p:cNvSpPr txBox="1">
            <a:spLocks noChangeArrowheads="1"/>
          </p:cNvSpPr>
          <p:nvPr/>
        </p:nvSpPr>
        <p:spPr bwMode="auto">
          <a:xfrm>
            <a:off x="7740650" y="4438650"/>
            <a:ext cx="13684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600" b="1">
                <a:solidFill>
                  <a:srgbClr val="FF0000"/>
                </a:solidFill>
                <a:latin typeface="Candara" pitchFamily="34" charset="0"/>
                <a:ea typeface="標楷體" pitchFamily="65" charset="-120"/>
              </a:rPr>
              <a:t>&lt; 0.1</a:t>
            </a:r>
            <a:endParaRPr kumimoji="0" lang="zh-TW" altLang="en-US" sz="3600" b="1">
              <a:solidFill>
                <a:srgbClr val="FF0000"/>
              </a:solidFill>
              <a:latin typeface="Candara" pitchFamily="34" charset="0"/>
              <a:ea typeface="標楷體" pitchFamily="65" charset="-120"/>
            </a:endParaRPr>
          </a:p>
        </p:txBody>
      </p:sp>
      <p:sp>
        <p:nvSpPr>
          <p:cNvPr id="31772" name="文字方塊 7"/>
          <p:cNvSpPr txBox="1">
            <a:spLocks noChangeArrowheads="1"/>
          </p:cNvSpPr>
          <p:nvPr/>
        </p:nvSpPr>
        <p:spPr bwMode="auto">
          <a:xfrm>
            <a:off x="7775575" y="5013325"/>
            <a:ext cx="13684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600" b="1">
                <a:solidFill>
                  <a:srgbClr val="FF0000"/>
                </a:solidFill>
                <a:latin typeface="Candara" pitchFamily="34" charset="0"/>
                <a:ea typeface="標楷體" pitchFamily="65" charset="-120"/>
              </a:rPr>
              <a:t>&gt; 5</a:t>
            </a:r>
            <a:endParaRPr kumimoji="0" lang="zh-TW" altLang="en-US" sz="3600" b="1">
              <a:solidFill>
                <a:srgbClr val="FF0000"/>
              </a:solidFill>
              <a:latin typeface="Candara" pitchFamily="34" charset="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871538" y="2133600"/>
            <a:ext cx="7408862" cy="3959225"/>
          </a:xfrm>
        </p:spPr>
        <p:txBody>
          <a:bodyPr rtlCol="0">
            <a:noAutofit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zh-TW" altLang="en-US" sz="2800" dirty="0" smtClean="0"/>
              <a:t>研究背景</a:t>
            </a:r>
            <a:endParaRPr lang="en-US" altLang="zh-TW" sz="2800" dirty="0" smtClean="0"/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zh-TW" altLang="en-US" sz="2800" dirty="0" smtClean="0"/>
              <a:t>研究動機與目的</a:t>
            </a:r>
            <a:endParaRPr lang="en-US" altLang="zh-TW" sz="2800" dirty="0" smtClean="0"/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zh-TW" altLang="en-US" sz="2800" dirty="0" smtClean="0"/>
              <a:t>實驗規劃</a:t>
            </a:r>
            <a:endParaRPr lang="en-US" altLang="zh-TW" sz="2800" dirty="0" smtClean="0"/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zh-TW" altLang="en-US" sz="2800" dirty="0" smtClean="0"/>
              <a:t>資料分析</a:t>
            </a:r>
            <a:endParaRPr lang="en-US" altLang="zh-TW" sz="2800" dirty="0" smtClean="0"/>
          </a:p>
          <a:p>
            <a:pPr lvl="1" indent="-274320" fontAlgn="auto">
              <a:spcAft>
                <a:spcPts val="0"/>
              </a:spcAft>
              <a:defRPr/>
            </a:pPr>
            <a:r>
              <a:rPr lang="en-US" altLang="zh-TW" sz="2400" dirty="0" smtClean="0">
                <a:solidFill>
                  <a:schemeClr val="accent3">
                    <a:lumMod val="75000"/>
                  </a:schemeClr>
                </a:solidFill>
              </a:rPr>
              <a:t>X-R chart</a:t>
            </a:r>
          </a:p>
          <a:p>
            <a:pPr lvl="1" indent="-274320" fontAlgn="auto">
              <a:spcAft>
                <a:spcPts val="0"/>
              </a:spcAft>
              <a:defRPr/>
            </a:pPr>
            <a:r>
              <a:rPr lang="en-US" altLang="zh-TW" sz="2400" dirty="0" smtClean="0">
                <a:solidFill>
                  <a:schemeClr val="accent3">
                    <a:lumMod val="75000"/>
                  </a:schemeClr>
                </a:solidFill>
              </a:rPr>
              <a:t>Gage R&amp;R</a:t>
            </a:r>
          </a:p>
          <a:p>
            <a:pPr lvl="1" indent="-274320" fontAlgn="auto">
              <a:spcAft>
                <a:spcPts val="0"/>
              </a:spcAft>
              <a:defRPr/>
            </a:pPr>
            <a:r>
              <a:rPr lang="en-US" altLang="zh-TW" sz="2400" dirty="0" smtClean="0">
                <a:solidFill>
                  <a:schemeClr val="accent3">
                    <a:lumMod val="75000"/>
                  </a:schemeClr>
                </a:solidFill>
              </a:rPr>
              <a:t>P/T ratio</a:t>
            </a:r>
            <a:r>
              <a:rPr lang="zh-TW" altLang="en-US" sz="2400" dirty="0" smtClean="0">
                <a:solidFill>
                  <a:schemeClr val="accent3">
                    <a:lumMod val="75000"/>
                  </a:schemeClr>
                </a:solidFill>
              </a:rPr>
              <a:t>、</a:t>
            </a:r>
            <a:r>
              <a:rPr lang="en-US" altLang="zh-TW" sz="2400" dirty="0" smtClean="0">
                <a:solidFill>
                  <a:schemeClr val="accent3">
                    <a:lumMod val="75000"/>
                  </a:schemeClr>
                </a:solidFill>
              </a:rPr>
              <a:t>SNR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zh-TW" altLang="en-US" sz="2800" dirty="0" smtClean="0"/>
              <a:t>結論</a:t>
            </a:r>
            <a:endParaRPr lang="zh-TW" altLang="en-US" sz="2800" dirty="0"/>
          </a:p>
        </p:txBody>
      </p:sp>
      <p:sp>
        <p:nvSpPr>
          <p:cNvPr id="2048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290C27-3CCE-4CA4-8D82-9D83B5F25A1B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>
              <a:ea typeface="標楷體" pitchFamily="65" charset="-120"/>
            </a:endParaRPr>
          </a:p>
        </p:txBody>
      </p:sp>
      <p:sp>
        <p:nvSpPr>
          <p:cNvPr id="2048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報告大綱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611188" y="2498725"/>
            <a:ext cx="7408862" cy="3451225"/>
          </a:xfrm>
        </p:spPr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zh-TW" altLang="en-US" dirty="0" smtClean="0"/>
              <a:t>長度與重量的變異主要來自</a:t>
            </a:r>
            <a:r>
              <a:rPr lang="zh-TW" altLang="en-US" dirty="0"/>
              <a:t>產品</a:t>
            </a:r>
            <a:r>
              <a:rPr lang="zh-TW" altLang="en-US" dirty="0" smtClean="0"/>
              <a:t>本身</a:t>
            </a:r>
            <a:endParaRPr lang="en-US" altLang="zh-TW" dirty="0"/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/>
              <a:t>量測人員變異</a:t>
            </a:r>
            <a:r>
              <a:rPr lang="zh-TW" altLang="en-US" dirty="0" smtClean="0"/>
              <a:t>不大且量測儀器太精準</a:t>
            </a:r>
            <a:endParaRPr lang="en-US" altLang="zh-TW" dirty="0" smtClean="0"/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zh-TW" altLang="en-US" dirty="0" smtClean="0"/>
              <a:t>重量非常接近產品標示之</a:t>
            </a:r>
            <a:r>
              <a:rPr lang="en-US" altLang="zh-TW" dirty="0" smtClean="0"/>
              <a:t> </a:t>
            </a:r>
            <a:r>
              <a:rPr lang="zh-TW" altLang="en-US" dirty="0" smtClean="0"/>
              <a:t>重量</a:t>
            </a:r>
            <a:r>
              <a:rPr lang="en-US" altLang="zh-TW" dirty="0" smtClean="0"/>
              <a:t>   </a:t>
            </a: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/>
              <a:t> </a:t>
            </a:r>
            <a:r>
              <a:rPr lang="zh-TW" altLang="en-US" dirty="0" smtClean="0"/>
              <a:t>   </a:t>
            </a:r>
            <a:r>
              <a:rPr lang="en-US" altLang="zh-TW" dirty="0" smtClean="0"/>
              <a:t>(</a:t>
            </a:r>
            <a:r>
              <a:rPr lang="zh-TW" altLang="en-US" dirty="0" smtClean="0"/>
              <a:t>量測資料平均</a:t>
            </a:r>
            <a:r>
              <a:rPr lang="en-US" altLang="zh-TW" dirty="0" smtClean="0"/>
              <a:t>=</a:t>
            </a:r>
            <a:r>
              <a:rPr lang="en-US" altLang="zh-TW" dirty="0" smtClean="0">
                <a:latin typeface="+mn-ea"/>
              </a:rPr>
              <a:t>1.4218</a:t>
            </a:r>
            <a:r>
              <a:rPr lang="en-US" altLang="zh-TW" dirty="0" smtClean="0"/>
              <a:t>)</a:t>
            </a:r>
            <a:endParaRPr lang="en-US" altLang="zh-TW" dirty="0"/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endParaRPr lang="en-US" altLang="zh-TW" dirty="0" smtClean="0"/>
          </a:p>
        </p:txBody>
      </p:sp>
      <p:sp>
        <p:nvSpPr>
          <p:cNvPr id="32771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結論</a:t>
            </a:r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2636838"/>
            <a:ext cx="2925762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圓角矩形 4"/>
          <p:cNvSpPr/>
          <p:nvPr/>
        </p:nvSpPr>
        <p:spPr>
          <a:xfrm>
            <a:off x="7308850" y="3716338"/>
            <a:ext cx="1008063" cy="433387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32774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815346-B193-4A28-BBEF-129BCCD172E9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sz="2800" smtClean="0"/>
              <a:t>為了消費者的安心與信任，生產食品時的品質控管是需要關注的地方，品質控管占了整個生產很重要的一環</a:t>
            </a:r>
            <a:r>
              <a:rPr lang="zh-TW" altLang="en-US" sz="2800" smtClean="0"/>
              <a:t>。</a:t>
            </a:r>
            <a:endParaRPr lang="en-US" altLang="zh-TW" sz="2800" smtClean="0"/>
          </a:p>
          <a:p>
            <a:r>
              <a:rPr lang="zh-TW" altLang="zh-TW" sz="2800" smtClean="0"/>
              <a:t>站在生產者的角度希望使用最低成本達到最大化效益，且降低不良品所造成的損失，為生產者的信譽及消費者的安全把關。</a:t>
            </a:r>
          </a:p>
          <a:p>
            <a:endParaRPr lang="zh-TW" altLang="en-US" sz="2800" smtClean="0"/>
          </a:p>
        </p:txBody>
      </p:sp>
      <p:sp>
        <p:nvSpPr>
          <p:cNvPr id="21507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smtClean="0"/>
              <a:t>研究背景</a:t>
            </a:r>
            <a:endParaRPr lang="zh-TW" altLang="en-US" smtClean="0"/>
          </a:p>
        </p:txBody>
      </p:sp>
      <p:sp>
        <p:nvSpPr>
          <p:cNvPr id="21508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8F0D9FD-5F92-4074-AC80-8D99FE762BBC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smtClean="0"/>
              <a:t>研究動機與目的</a:t>
            </a:r>
            <a:endParaRPr lang="zh-TW" altLang="en-US" smtClean="0"/>
          </a:p>
        </p:txBody>
      </p:sp>
      <p:sp>
        <p:nvSpPr>
          <p:cNvPr id="22531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F4F6A9-EF70-425C-B74E-28E0559089CF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>
              <a:ea typeface="標楷體" pitchFamily="65" charset="-120"/>
            </a:endParaRPr>
          </a:p>
        </p:txBody>
      </p:sp>
      <p:graphicFrame>
        <p:nvGraphicFramePr>
          <p:cNvPr id="5" name="資料庫圖表 4"/>
          <p:cNvGraphicFramePr/>
          <p:nvPr/>
        </p:nvGraphicFramePr>
        <p:xfrm>
          <a:off x="1115616" y="2780928"/>
          <a:ext cx="6840760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smtClean="0"/>
              <a:t>實驗規劃 </a:t>
            </a:r>
            <a:endParaRPr lang="zh-TW" altLang="en-US" smtClean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3573463"/>
            <a:ext cx="2152650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4EC847B-2A55-48F1-ADCD-3730913EB45A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zh-TW" altLang="zh-TW" sz="3200" dirty="0"/>
              <a:t>樣本介紹 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zh-TW" altLang="zh-TW" sz="3200" dirty="0"/>
              <a:t>量測</a:t>
            </a:r>
            <a:r>
              <a:rPr lang="zh-TW" altLang="zh-TW" sz="3200" dirty="0" smtClean="0"/>
              <a:t>器具</a:t>
            </a:r>
            <a:endParaRPr lang="en-US" altLang="zh-TW" sz="3200" dirty="0" smtClean="0"/>
          </a:p>
          <a:p>
            <a:pPr lvl="1" indent="-274320" fontAlgn="auto">
              <a:spcAft>
                <a:spcPts val="0"/>
              </a:spcAft>
              <a:defRPr/>
            </a:pPr>
            <a:r>
              <a:rPr lang="zh-TW" altLang="zh-TW" sz="2400" dirty="0" smtClean="0">
                <a:solidFill>
                  <a:schemeClr val="accent3">
                    <a:lumMod val="75000"/>
                  </a:schemeClr>
                </a:solidFill>
              </a:rPr>
              <a:t>系上工業統計實驗室的游標卡尺</a:t>
            </a:r>
            <a:endParaRPr lang="en-US" altLang="zh-TW" sz="24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1" indent="-274320" fontAlgn="auto">
              <a:spcAft>
                <a:spcPts val="0"/>
              </a:spcAft>
              <a:defRPr/>
            </a:pPr>
            <a:r>
              <a:rPr lang="zh-TW" altLang="zh-TW" sz="2400" dirty="0" smtClean="0">
                <a:solidFill>
                  <a:schemeClr val="accent3">
                    <a:lumMod val="75000"/>
                  </a:schemeClr>
                </a:solidFill>
              </a:rPr>
              <a:t>系上工業統計實驗室的精密天平</a:t>
            </a:r>
            <a:endParaRPr lang="en-US" altLang="zh-TW" sz="24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1" indent="-274320" fontAlgn="auto">
              <a:spcAft>
                <a:spcPts val="0"/>
              </a:spcAft>
              <a:defRPr/>
            </a:pPr>
            <a:r>
              <a:rPr lang="zh-TW" altLang="zh-TW" sz="2400" dirty="0" smtClean="0">
                <a:solidFill>
                  <a:schemeClr val="accent3">
                    <a:lumMod val="75000"/>
                  </a:schemeClr>
                </a:solidFill>
              </a:rPr>
              <a:t>竹筷</a:t>
            </a:r>
            <a:r>
              <a:rPr lang="en-US" altLang="zh-TW" sz="2400" dirty="0" smtClean="0">
                <a:solidFill>
                  <a:schemeClr val="accent3">
                    <a:lumMod val="75000"/>
                  </a:schemeClr>
                </a:solidFill>
              </a:rPr>
              <a:t>3</a:t>
            </a:r>
            <a:r>
              <a:rPr lang="zh-TW" altLang="zh-TW" sz="2400" dirty="0" smtClean="0">
                <a:solidFill>
                  <a:schemeClr val="accent3">
                    <a:lumMod val="75000"/>
                  </a:schemeClr>
                </a:solidFill>
              </a:rPr>
              <a:t>雙</a:t>
            </a:r>
            <a:endParaRPr lang="zh-TW" altLang="zh-TW" sz="2400" dirty="0">
              <a:solidFill>
                <a:schemeClr val="accent3">
                  <a:lumMod val="75000"/>
                </a:schemeClr>
              </a:solidFill>
            </a:endParaRPr>
          </a:p>
          <a:p>
            <a:pPr marL="274320" indent="-274320" fontAlgn="auto">
              <a:spcAft>
                <a:spcPts val="0"/>
              </a:spcAft>
              <a:defRPr/>
            </a:pP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4213" y="2492375"/>
            <a:ext cx="7804150" cy="3633788"/>
          </a:xfrm>
        </p:spPr>
        <p:txBody>
          <a:bodyPr rtlCol="0">
            <a:normAutofit/>
          </a:bodyPr>
          <a:lstStyle/>
          <a:p>
            <a:pPr marL="457200" indent="-457200" fontAlgn="auto"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n-US" altLang="zh-TW" sz="3200" dirty="0" smtClean="0"/>
              <a:t> </a:t>
            </a:r>
            <a:r>
              <a:rPr lang="zh-TW" altLang="zh-TW" sz="3200" dirty="0"/>
              <a:t>隨機化抽樣過程 </a:t>
            </a:r>
            <a:endParaRPr lang="en-US" altLang="zh-TW" sz="3200" dirty="0" smtClean="0"/>
          </a:p>
          <a:p>
            <a:pPr lvl="1" indent="-274320" fontAlgn="auto">
              <a:spcAft>
                <a:spcPts val="0"/>
              </a:spcAft>
              <a:defRPr/>
            </a:pPr>
            <a:r>
              <a:rPr lang="zh-TW" altLang="en-US" sz="2800" dirty="0" smtClean="0">
                <a:solidFill>
                  <a:schemeClr val="accent3">
                    <a:lumMod val="75000"/>
                  </a:schemeClr>
                </a:solidFill>
              </a:rPr>
              <a:t>樣本數及重複次數的決定</a:t>
            </a:r>
            <a:endParaRPr lang="en-US" altLang="zh-TW" sz="26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1" indent="-274320" fontAlgn="auto">
              <a:spcAft>
                <a:spcPts val="0"/>
              </a:spcAft>
              <a:defRPr/>
            </a:pPr>
            <a:r>
              <a:rPr lang="zh-TW" altLang="zh-TW" sz="2600" dirty="0" smtClean="0">
                <a:solidFill>
                  <a:schemeClr val="accent3">
                    <a:lumMod val="75000"/>
                  </a:schemeClr>
                </a:solidFill>
              </a:rPr>
              <a:t>使用</a:t>
            </a:r>
            <a:r>
              <a:rPr lang="en-US" altLang="zh-TW" sz="2600" dirty="0" smtClean="0">
                <a:solidFill>
                  <a:schemeClr val="accent3">
                    <a:lumMod val="75000"/>
                  </a:schemeClr>
                </a:solidFill>
              </a:rPr>
              <a:t>R</a:t>
            </a:r>
            <a:r>
              <a:rPr lang="zh-TW" altLang="zh-TW" sz="2600" dirty="0" smtClean="0">
                <a:solidFill>
                  <a:schemeClr val="accent3">
                    <a:lumMod val="75000"/>
                  </a:schemeClr>
                </a:solidFill>
              </a:rPr>
              <a:t>抽取人員量測的隨機順序及樣本量測順序</a:t>
            </a:r>
          </a:p>
          <a:p>
            <a:pPr lvl="2" fontAlgn="auto">
              <a:spcAft>
                <a:spcPts val="0"/>
              </a:spcAft>
              <a:defRPr/>
            </a:pPr>
            <a:r>
              <a:rPr lang="zh-TW" altLang="zh-TW" sz="2400" dirty="0" smtClean="0">
                <a:solidFill>
                  <a:schemeClr val="accent3">
                    <a:lumMod val="75000"/>
                  </a:schemeClr>
                </a:solidFill>
              </a:rPr>
              <a:t>人員：</a:t>
            </a:r>
            <a:r>
              <a:rPr lang="en-US" altLang="zh-TW" sz="24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zh-TW" altLang="zh-TW" sz="24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2" fontAlgn="auto">
              <a:spcAft>
                <a:spcPts val="0"/>
              </a:spcAft>
              <a:defRPr/>
            </a:pPr>
            <a:r>
              <a:rPr lang="zh-TW" altLang="zh-TW" sz="2400" dirty="0" smtClean="0">
                <a:solidFill>
                  <a:schemeClr val="accent3">
                    <a:lumMod val="75000"/>
                  </a:schemeClr>
                </a:solidFill>
              </a:rPr>
              <a:t>第一次實驗順序：</a:t>
            </a:r>
          </a:p>
          <a:p>
            <a:pPr lvl="2" fontAlgn="auto">
              <a:spcAft>
                <a:spcPts val="0"/>
              </a:spcAft>
              <a:defRPr/>
            </a:pPr>
            <a:r>
              <a:rPr lang="zh-TW" altLang="zh-TW" sz="2400" dirty="0" smtClean="0">
                <a:solidFill>
                  <a:schemeClr val="accent3">
                    <a:lumMod val="75000"/>
                  </a:schemeClr>
                </a:solidFill>
              </a:rPr>
              <a:t>第二次實驗順序：</a:t>
            </a:r>
            <a:endParaRPr lang="zh-TW" altLang="zh-TW" sz="2400" dirty="0">
              <a:solidFill>
                <a:schemeClr val="accent3">
                  <a:lumMod val="75000"/>
                </a:schemeClr>
              </a:solidFill>
            </a:endParaRPr>
          </a:p>
          <a:p>
            <a:pPr marL="457200" indent="-45720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en-US" altLang="zh-TW" sz="3200" dirty="0"/>
              <a:t> </a:t>
            </a:r>
            <a:endParaRPr lang="zh-TW" altLang="en-US" dirty="0"/>
          </a:p>
        </p:txBody>
      </p:sp>
      <p:sp>
        <p:nvSpPr>
          <p:cNvPr id="24579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smtClean="0"/>
              <a:t>實驗規劃 </a:t>
            </a:r>
            <a:endParaRPr lang="zh-TW" altLang="en-US" smtClean="0"/>
          </a:p>
        </p:txBody>
      </p:sp>
      <p:sp>
        <p:nvSpPr>
          <p:cNvPr id="24580" name="投影片編號版面配置區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FCB09A-83A3-4EE2-8DA3-B490CBD065C7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>
              <a:ea typeface="標楷體" pitchFamily="65" charset="-120"/>
            </a:endParaRPr>
          </a:p>
        </p:txBody>
      </p:sp>
      <p:pic>
        <p:nvPicPr>
          <p:cNvPr id="24581" name="圖片 4" descr="D:\大四上\品管實務\品管實務範例\random.bmp"/>
          <p:cNvPicPr>
            <a:picLocks noChangeAspect="1" noChangeArrowheads="1"/>
          </p:cNvPicPr>
          <p:nvPr/>
        </p:nvPicPr>
        <p:blipFill>
          <a:blip r:embed="rId2" cstate="print"/>
          <a:srcRect t="36227" r="51808" b="30698"/>
          <a:stretch>
            <a:fillRect/>
          </a:stretch>
        </p:blipFill>
        <p:spPr bwMode="auto">
          <a:xfrm>
            <a:off x="2579688" y="4016375"/>
            <a:ext cx="206375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圖片 5" descr="D:\大四上\品管實務\品管實務範例\random.bmp"/>
          <p:cNvPicPr>
            <a:picLocks noChangeAspect="1" noChangeArrowheads="1"/>
          </p:cNvPicPr>
          <p:nvPr/>
        </p:nvPicPr>
        <p:blipFill>
          <a:blip r:embed="rId2" cstate="print"/>
          <a:srcRect b="58977"/>
          <a:stretch>
            <a:fillRect/>
          </a:stretch>
        </p:blipFill>
        <p:spPr bwMode="auto">
          <a:xfrm>
            <a:off x="4044950" y="4497388"/>
            <a:ext cx="3983038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圖片 6" descr="D:\大四上\品管實務\品管實務範例\random2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4991100"/>
            <a:ext cx="3848100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871538" y="2349500"/>
            <a:ext cx="7408862" cy="3776663"/>
          </a:xfrm>
        </p:spPr>
        <p:txBody>
          <a:bodyPr rtlCol="0">
            <a:normAutofit/>
          </a:bodyPr>
          <a:lstStyle/>
          <a:p>
            <a:pPr marL="457200" indent="-457200" fontAlgn="auto">
              <a:spcAft>
                <a:spcPts val="0"/>
              </a:spcAft>
              <a:buFont typeface="+mj-lt"/>
              <a:buAutoNum type="arabicPeriod" startAt="4"/>
              <a:defRPr/>
            </a:pPr>
            <a:r>
              <a:rPr lang="zh-TW" altLang="zh-TW" sz="3200" dirty="0" smtClean="0"/>
              <a:t>實驗流程詳述 </a:t>
            </a:r>
            <a:r>
              <a:rPr lang="en-US" altLang="zh-TW" sz="3200" dirty="0" smtClean="0"/>
              <a:t> </a:t>
            </a:r>
          </a:p>
          <a:p>
            <a:pPr lvl="1" indent="-274320" fontAlgn="auto">
              <a:spcAft>
                <a:spcPts val="0"/>
              </a:spcAft>
              <a:defRPr/>
            </a:pPr>
            <a:r>
              <a:rPr lang="zh-TW" altLang="zh-TW" sz="2400" dirty="0" smtClean="0"/>
              <a:t>從</a:t>
            </a:r>
            <a:r>
              <a:rPr lang="en-US" altLang="zh-TW" sz="2400" dirty="0" smtClean="0"/>
              <a:t>Airwaves 40</a:t>
            </a:r>
            <a:r>
              <a:rPr lang="zh-TW" altLang="zh-TW" sz="2400" dirty="0" smtClean="0"/>
              <a:t>顆罐裝中隨機抽出</a:t>
            </a:r>
            <a:r>
              <a:rPr lang="en-US" altLang="zh-TW" sz="2400" dirty="0" smtClean="0"/>
              <a:t>15</a:t>
            </a:r>
            <a:r>
              <a:rPr lang="zh-TW" altLang="zh-TW" sz="2400" dirty="0" smtClean="0"/>
              <a:t>顆編號。</a:t>
            </a:r>
            <a:endParaRPr lang="en-US" altLang="zh-TW" sz="2400" dirty="0" smtClean="0"/>
          </a:p>
          <a:p>
            <a:pPr marL="759143" lvl="1" indent="-457200" fontAlgn="auto">
              <a:spcAft>
                <a:spcPts val="0"/>
              </a:spcAft>
              <a:buFont typeface="+mj-lt"/>
              <a:buAutoNum type="arabicParenR"/>
              <a:defRPr/>
            </a:pPr>
            <a:r>
              <a:rPr lang="zh-TW" altLang="en-US" sz="2400" dirty="0" smtClean="0"/>
              <a:t>依</a:t>
            </a:r>
            <a:r>
              <a:rPr lang="zh-TW" altLang="zh-TW" sz="2400" dirty="0" smtClean="0"/>
              <a:t>隨機化抽樣過程決定的量測人員及</a:t>
            </a:r>
            <a:r>
              <a:rPr lang="en-US" altLang="zh-TW" sz="2400" dirty="0" smtClean="0"/>
              <a:t>15</a:t>
            </a:r>
            <a:r>
              <a:rPr lang="zh-TW" altLang="zh-TW" sz="2400" dirty="0" smtClean="0"/>
              <a:t>顆口香糖量測順序進行</a:t>
            </a:r>
            <a:r>
              <a:rPr lang="zh-TW" altLang="en-US" sz="2400" dirty="0" smtClean="0"/>
              <a:t>長度及重量的</a:t>
            </a:r>
            <a:r>
              <a:rPr lang="zh-TW" altLang="zh-TW" sz="2400" dirty="0" smtClean="0"/>
              <a:t>量測，使用游標卡尺</a:t>
            </a:r>
            <a:r>
              <a:rPr lang="zh-TW" altLang="en-US" sz="2400" dirty="0" smtClean="0"/>
              <a:t>與精密天平</a:t>
            </a:r>
            <a:r>
              <a:rPr lang="zh-TW" altLang="zh-TW" sz="2400" dirty="0" smtClean="0"/>
              <a:t>測量，人員</a:t>
            </a:r>
            <a:r>
              <a:rPr lang="en-US" altLang="zh-TW" sz="2400" dirty="0" smtClean="0"/>
              <a:t>3</a:t>
            </a:r>
            <a:r>
              <a:rPr lang="zh-TW" altLang="zh-TW" sz="2400" dirty="0" smtClean="0"/>
              <a:t>測完</a:t>
            </a:r>
            <a:r>
              <a:rPr lang="en-US" altLang="zh-TW" sz="2400" dirty="0" smtClean="0"/>
              <a:t>15</a:t>
            </a:r>
            <a:r>
              <a:rPr lang="zh-TW" altLang="zh-TW" sz="2400" dirty="0" smtClean="0"/>
              <a:t>顆樣本的長度後，換人員</a:t>
            </a:r>
            <a:r>
              <a:rPr lang="en-US" altLang="zh-TW" sz="2400" dirty="0" smtClean="0"/>
              <a:t>1</a:t>
            </a:r>
            <a:r>
              <a:rPr lang="zh-TW" altLang="zh-TW" sz="2400" dirty="0" smtClean="0"/>
              <a:t>、</a:t>
            </a:r>
            <a:r>
              <a:rPr lang="en-US" altLang="zh-TW" sz="2400" dirty="0" smtClean="0"/>
              <a:t>2</a:t>
            </a:r>
            <a:r>
              <a:rPr lang="zh-TW" altLang="zh-TW" sz="2400" dirty="0" smtClean="0"/>
              <a:t>測量。</a:t>
            </a:r>
          </a:p>
          <a:p>
            <a:pPr marL="759143" lvl="1" indent="-457200" fontAlgn="auto">
              <a:spcAft>
                <a:spcPts val="0"/>
              </a:spcAft>
              <a:buFont typeface="+mj-lt"/>
              <a:buAutoNum type="arabicParenR"/>
              <a:defRPr/>
            </a:pPr>
            <a:r>
              <a:rPr lang="zh-TW" altLang="zh-TW" sz="2400" dirty="0" smtClean="0"/>
              <a:t>重複步驟</a:t>
            </a:r>
            <a:r>
              <a:rPr lang="en-US" altLang="zh-TW" sz="2400" dirty="0" smtClean="0"/>
              <a:t>(1)</a:t>
            </a:r>
            <a:r>
              <a:rPr lang="zh-TW" altLang="zh-TW" sz="2400" dirty="0" smtClean="0"/>
              <a:t>再進行一次。</a:t>
            </a:r>
          </a:p>
        </p:txBody>
      </p:sp>
      <p:sp>
        <p:nvSpPr>
          <p:cNvPr id="25603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1E8531D-B1FE-45B7-95A5-3FBDFBB917CE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>
              <a:ea typeface="標楷體" pitchFamily="65" charset="-120"/>
            </a:endParaRPr>
          </a:p>
        </p:txBody>
      </p:sp>
      <p:sp>
        <p:nvSpPr>
          <p:cNvPr id="2560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smtClean="0"/>
              <a:t>實驗規劃 </a:t>
            </a:r>
            <a:endParaRPr lang="zh-TW" altLang="en-US" smtClean="0"/>
          </a:p>
        </p:txBody>
      </p:sp>
      <p:pic>
        <p:nvPicPr>
          <p:cNvPr id="25605" name="圖片 4" descr="DSCN667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4652963"/>
            <a:ext cx="249555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內容版面配置區 1"/>
          <p:cNvSpPr>
            <a:spLocks noGrp="1"/>
          </p:cNvSpPr>
          <p:nvPr>
            <p:ph idx="1"/>
          </p:nvPr>
        </p:nvSpPr>
        <p:spPr>
          <a:xfrm>
            <a:off x="539750" y="1700213"/>
            <a:ext cx="7408863" cy="3921125"/>
          </a:xfrm>
        </p:spPr>
        <p:txBody>
          <a:bodyPr/>
          <a:lstStyle/>
          <a:p>
            <a:pPr marL="457200" indent="-457200">
              <a:buFont typeface="Candara" pitchFamily="34" charset="0"/>
              <a:buAutoNum type="arabicPeriod" startAt="5"/>
            </a:pPr>
            <a:r>
              <a:rPr lang="zh-TW" altLang="zh-TW" sz="3200" smtClean="0"/>
              <a:t>資料彙整 </a:t>
            </a:r>
            <a:endParaRPr lang="zh-TW" altLang="en-US" sz="3200" smtClean="0"/>
          </a:p>
          <a:p>
            <a:pPr marL="457200" indent="-457200">
              <a:buFont typeface="Candara" pitchFamily="34" charset="0"/>
              <a:buAutoNum type="arabicPeriod" startAt="5"/>
            </a:pPr>
            <a:endParaRPr lang="zh-TW" altLang="en-US" smtClean="0"/>
          </a:p>
        </p:txBody>
      </p:sp>
      <p:sp>
        <p:nvSpPr>
          <p:cNvPr id="26627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07E8FC-9228-4626-ACC8-A88FC7477E84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>
              <a:ea typeface="標楷體" pitchFamily="65" charset="-120"/>
            </a:endParaRPr>
          </a:p>
        </p:txBody>
      </p:sp>
      <p:sp>
        <p:nvSpPr>
          <p:cNvPr id="26628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smtClean="0"/>
              <a:t>實驗規劃 </a:t>
            </a:r>
            <a:endParaRPr lang="zh-TW" altLang="en-US" smtClean="0"/>
          </a:p>
        </p:txBody>
      </p:sp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2" cstate="print"/>
          <a:srcRect l="27046" t="30000" r="29318" b="7635"/>
          <a:stretch>
            <a:fillRect/>
          </a:stretch>
        </p:blipFill>
        <p:spPr bwMode="auto">
          <a:xfrm>
            <a:off x="288925" y="2349500"/>
            <a:ext cx="4533900" cy="404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4"/>
          <p:cNvPicPr>
            <a:picLocks noChangeAspect="1" noChangeArrowheads="1"/>
          </p:cNvPicPr>
          <p:nvPr/>
        </p:nvPicPr>
        <p:blipFill>
          <a:blip r:embed="rId3" cstate="print"/>
          <a:srcRect l="27727" t="20181" r="30115" b="8363"/>
          <a:stretch>
            <a:fillRect/>
          </a:stretch>
        </p:blipFill>
        <p:spPr bwMode="auto">
          <a:xfrm>
            <a:off x="4803775" y="2276475"/>
            <a:ext cx="4016375" cy="42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70FB287-2AF3-44ED-BA52-92377B3DEDB6}" type="slidenum">
              <a:rPr>
                <a:ea typeface="標楷體" pitchFamily="65" charset="-12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>
              <a:ea typeface="標楷體" pitchFamily="65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55650" y="2924175"/>
          <a:ext cx="7561263" cy="230505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12168"/>
                <a:gridCol w="1512168"/>
                <a:gridCol w="1512168"/>
                <a:gridCol w="1512168"/>
                <a:gridCol w="1512168"/>
              </a:tblGrid>
              <a:tr h="106741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Airwaves</a:t>
                      </a:r>
                      <a:r>
                        <a:rPr lang="zh-TW" altLang="en-US" sz="2400" dirty="0" smtClean="0"/>
                        <a:t>    口香糖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Total</a:t>
                      </a:r>
                      <a:r>
                        <a:rPr lang="en-US" altLang="zh-TW" sz="2400" baseline="0" dirty="0" smtClean="0"/>
                        <a:t> count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Mean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/>
                        <a:t>SE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err="1" smtClean="0"/>
                        <a:t>StDev</a:t>
                      </a:r>
                      <a:endParaRPr lang="zh-TW" altLang="en-US" sz="2400" dirty="0"/>
                    </a:p>
                  </a:txBody>
                  <a:tcPr anchor="ctr"/>
                </a:tc>
              </a:tr>
              <a:tr h="61842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/>
                        <a:t>長度</a:t>
                      </a:r>
                      <a:r>
                        <a:rPr lang="en-US" altLang="zh-TW" sz="2400" dirty="0" smtClean="0"/>
                        <a:t>(mm)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Calibri" pitchFamily="34" charset="0"/>
                          <a:cs typeface="Calibri" pitchFamily="34" charset="0"/>
                        </a:rPr>
                        <a:t>90</a:t>
                      </a:r>
                      <a:endParaRPr lang="zh-TW" altLang="en-US" sz="2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Calibri" pitchFamily="34" charset="0"/>
                          <a:cs typeface="Calibri" pitchFamily="34" charset="0"/>
                        </a:rPr>
                        <a:t>22.185</a:t>
                      </a:r>
                      <a:endParaRPr lang="zh-TW" altLang="en-US" sz="2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Calibri" pitchFamily="34" charset="0"/>
                          <a:cs typeface="Calibri" pitchFamily="34" charset="0"/>
                        </a:rPr>
                        <a:t>0.0136</a:t>
                      </a:r>
                      <a:endParaRPr lang="zh-TW" altLang="en-US" sz="2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dirty="0" smtClean="0">
                          <a:latin typeface="Calibri" pitchFamily="34" charset="0"/>
                          <a:cs typeface="Calibri" pitchFamily="34" charset="0"/>
                        </a:rPr>
                        <a:t>0.129</a:t>
                      </a:r>
                    </a:p>
                  </a:txBody>
                  <a:tcPr anchor="ctr"/>
                </a:tc>
              </a:tr>
              <a:tr h="61842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400" dirty="0" smtClean="0"/>
                        <a:t>重量</a:t>
                      </a:r>
                      <a:r>
                        <a:rPr lang="en-US" altLang="zh-TW" sz="2400" dirty="0" smtClean="0"/>
                        <a:t>(g)</a:t>
                      </a:r>
                      <a:endParaRPr lang="zh-TW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Calibri" pitchFamily="34" charset="0"/>
                          <a:cs typeface="Calibri" pitchFamily="34" charset="0"/>
                        </a:rPr>
                        <a:t>90</a:t>
                      </a:r>
                      <a:endParaRPr lang="zh-TW" altLang="en-US" sz="2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Calibri" pitchFamily="34" charset="0"/>
                          <a:cs typeface="Calibri" pitchFamily="34" charset="0"/>
                        </a:rPr>
                        <a:t>1.4219 </a:t>
                      </a:r>
                      <a:endParaRPr lang="zh-TW" altLang="en-US" sz="2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 smtClean="0">
                          <a:latin typeface="Calibri" pitchFamily="34" charset="0"/>
                          <a:cs typeface="Calibri" pitchFamily="34" charset="0"/>
                        </a:rPr>
                        <a:t>0.00451</a:t>
                      </a:r>
                      <a:endParaRPr lang="zh-TW" altLang="en-US" sz="2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dirty="0" smtClean="0">
                          <a:latin typeface="Calibri" pitchFamily="34" charset="0"/>
                          <a:cs typeface="Calibri" pitchFamily="34" charset="0"/>
                        </a:rPr>
                        <a:t>0.0428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7677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基本統計量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768</TotalTime>
  <Words>503</Words>
  <Application>Microsoft Office PowerPoint</Application>
  <PresentationFormat>如螢幕大小 (4:3)</PresentationFormat>
  <Paragraphs>137</Paragraphs>
  <Slides>20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20</vt:i4>
      </vt:variant>
    </vt:vector>
  </HeadingPairs>
  <TitlesOfParts>
    <vt:vector size="28" baseType="lpstr">
      <vt:lpstr>Candara</vt:lpstr>
      <vt:lpstr>標楷體</vt:lpstr>
      <vt:lpstr>Arial</vt:lpstr>
      <vt:lpstr>Symbol</vt:lpstr>
      <vt:lpstr>Calibri</vt:lpstr>
      <vt:lpstr>新細明體</vt:lpstr>
      <vt:lpstr>波形</vt:lpstr>
      <vt:lpstr>Graph</vt:lpstr>
      <vt:lpstr>量測變異分析 Airwaves 口香糖之長度與重量</vt:lpstr>
      <vt:lpstr>報告大綱</vt:lpstr>
      <vt:lpstr>研究背景</vt:lpstr>
      <vt:lpstr>研究動機與目的</vt:lpstr>
      <vt:lpstr>實驗規劃 </vt:lpstr>
      <vt:lpstr>實驗規劃 </vt:lpstr>
      <vt:lpstr>實驗規劃 </vt:lpstr>
      <vt:lpstr>實驗規劃 </vt:lpstr>
      <vt:lpstr>基本統計量</vt:lpstr>
      <vt:lpstr> </vt:lpstr>
      <vt:lpstr> </vt:lpstr>
      <vt:lpstr> </vt:lpstr>
      <vt:lpstr> </vt:lpstr>
      <vt:lpstr>基本統計量</vt:lpstr>
      <vt:lpstr>資料分析: Gage R&amp;R</vt:lpstr>
      <vt:lpstr>資料分析: Gage R&amp;R</vt:lpstr>
      <vt:lpstr>資料分析: Gage R&amp;R</vt:lpstr>
      <vt:lpstr>資料分析: Gage R&amp;R</vt:lpstr>
      <vt:lpstr>資料分析: P/T ratio、SNR</vt:lpstr>
      <vt:lpstr>結論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Airwaves 口香糖之長度與重量</dc:title>
  <dc:creator>Gs</dc:creator>
  <cp:lastModifiedBy>ivy</cp:lastModifiedBy>
  <cp:revision>73</cp:revision>
  <dcterms:created xsi:type="dcterms:W3CDTF">2011-12-29T02:04:16Z</dcterms:created>
  <dcterms:modified xsi:type="dcterms:W3CDTF">2012-01-09T09:51:28Z</dcterms:modified>
</cp:coreProperties>
</file>